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Oswald"/>
      <p:regular r:id="rId26"/>
      <p:bold r:id="rId27"/>
    </p:embeddedFont>
    <p:embeddedFont>
      <p:font typeface="Lexend Dec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slide" Target="slides/slide20.xml"/><Relationship Id="rId28" Type="http://schemas.openxmlformats.org/officeDocument/2006/relationships/font" Target="fonts/LexendDeca-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Deca-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556855889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5568558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Poll Buddy. I’m Hunter, the project manager, and I’m going to start us off by giving an overview of our app and how we’re developing it, and later you’ll hear from the other Poll Buddies some in depth details about the different portions of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1007d8f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1007d8f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Jody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I’m Jody, and this semester I worked on a number of different frontend related tasks, but I spent a majority of my time working on the Poll Editor page. This page is organized into two distinct content boxes; the one on the left is for Poll Details, where users can view their poll title and description as well as edit them. Th</a:t>
            </a:r>
            <a:r>
              <a:rPr lang="en"/>
              <a:t>e content box on the right is the Poll Question Editor. Users are presented with a list of their current poll questions, and they can add new ones by clicking the New Question button. Users can also edit a question by clicking it to reveal a question editor form. Additionally, the user can change the order of the questions by clicking the Reorder Questions button. When they click this button, up and down arrows appear adjacent to each of the questions, and the user can easily change the order by clicking the arrows.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de9bdc7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de9bdc7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Saptarshi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sappy and I worked on a mix of frontend and backend issues but my main contributions went </a:t>
            </a:r>
            <a:r>
              <a:rPr lang="en"/>
              <a:t>towards</a:t>
            </a:r>
            <a:r>
              <a:rPr lang="en"/>
              <a:t> restyling the Account Info page. This page is now space optimized while maintaining mobile friendliness, the immutable fields are greyed out and outlined in red on focus, the change password fields have been hidden to the user unless they specifically click to change their password, and finally, the change password button has been replaced with a more general “Save Changes” button to indicate </a:t>
            </a:r>
            <a:r>
              <a:rPr lang="en"/>
              <a:t>that</a:t>
            </a:r>
            <a:r>
              <a:rPr lang="en"/>
              <a:t> more than just the password fields can be edited and saved.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556fd4f12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556fd4f1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again, I’m back to talk about the backend now.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556fd4f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556fd4f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brief overview, we’ve got several technologies used in the backend. We use Docker to package up and run the app simply and easily, NodeJS to run the JavaScript code we use, Express to make it easy to set up an API, and MongoDB to store all our long term data.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556fd4f1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556fd4f1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goals this semester were to further the integration with frontend, add more documentation and functionality, finish the login and registration system functionality, and renovate some of the early endpoints so they match our current designs and needs.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As for our future goals, we aim to finish the frontend/backend integration, add more functionality on top of our core focus, add further logging and reporting abilities, add in integration with Submitty, anti-cheat functionality, and much more.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103541f8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103541f8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big focus for me this semester was getting the login system renovated and fully </a:t>
            </a:r>
            <a:r>
              <a:rPr lang="en"/>
              <a:t>operational. </a:t>
            </a:r>
            <a:r>
              <a:rPr lang="en">
                <a:solidFill>
                  <a:schemeClr val="dk1"/>
                </a:solidFill>
              </a:rPr>
              <a:t>If you haven’t already and would like to try it out, check out the links at the bottom of the slide. Getting this all to work </a:t>
            </a:r>
            <a:r>
              <a:rPr lang="en"/>
              <a:t>consisted of extensive rethinking and planning out the registration and login flows, rebuilding all the endpoints needed and planning out the exact control and data flow to have everything available at the right time. I also made a ton of documentation for the whole process in the code and in our wiki so it’d be easy for frontend folks like Neha to take that and make the frontend portion work with the new system. At long last, everything finally works. This also enables us to add functionality like requiring a login to access certain pages, which we have been avoiding for the time being.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103541f8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103541f8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spent some time working on an automated emailing system. There’s still some work to do, but it does actually function which is pretty neat. What I’ve got so far is a Google account to use to send the emails from, and code to do so. You can see the address below, but in practice, that will get replaced with an address on the pollbuddy.app domain, I just haven’t gotten there yet. Google makes that easy to do this though so I don’t expect any problems there. That email screenshot was actually sent from the Poll Buddy backend, all using code and with no manual interaction, so it was certainly exciting when it arrived in my inbox. Using a Google account for something like this actually has a few benefits, such as the pretty high sending limits compared to other free offerings, the easy integration with a Node app, and the domain-based email support. I wouldn’t be surprised if it has to be replaced at some point due to volume of emails, but that should be a long way off, and a lot of the code would be reusable if that were to happen.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de9bdc7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de9bdc7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Ethan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mostly worked on doing documentation on the back-end. This included doing the documentation on all of the endpoints relating to groups in the Poll Buddy database and the technologies we use. It used to have nothing in the groups </a:t>
            </a:r>
            <a:r>
              <a:rPr lang="en"/>
              <a:t>specification</a:t>
            </a:r>
            <a:r>
              <a:rPr lang="en"/>
              <a:t> wiki, and now it has a bunch of information on how to use each endpoint. Each endpoint also has similar information in JavaDoc style in the code. I also worked on many validation helper functions so we can be certain of the information we are using. I even used these functions when doing the documentation of the group endpoints, adding validation to inputs as I went through it all.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deddb04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deddb046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Dani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spent my time learning JS and contributing to documentation on the back-end. I have focused on adding documentation </a:t>
            </a:r>
            <a:r>
              <a:rPr lang="en"/>
              <a:t>related</a:t>
            </a:r>
            <a:r>
              <a:rPr lang="en"/>
              <a:t> to users in the Pollbuddy code and corresponding documentation to the Wiki.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deddb04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deddb04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Steven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I focused on renovating several backend routes under the url  “/polls”. This includes creating, editing, submitting, and querying polls. The rework is mainly about validating the request body, creating a consistent </a:t>
            </a:r>
            <a:r>
              <a:rPr lang="en"/>
              <a:t>response</a:t>
            </a:r>
            <a:r>
              <a:rPr lang="en"/>
              <a:t> format, adding JSDOC comments and wiki documentation on all the routes I worked on. Make asynchronous calls to read the database with error handling,  and also some testing to make sure these routes abide to the specification we agreed on. I’ve also created some helper functions and a middleware to help with backend development.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b1d1039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b1d1039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jumping right in, what is Poll Buddy? As a quick overview, Poll Buddy is a website alternative to iClickers. iClickers are classroom tools used to get responses from students, but they have some major limitations. We’re building a virtual polling system that’s affordable, easy to use, and interactive for everyone. We also are now integrated with RPI’s CAS login system, and hope to add other integrations like Submitty in the future.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5c3970a3d_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5c3970a3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been Poll Buddy! I left a link here to the results from the demo poll that people </a:t>
            </a:r>
            <a:r>
              <a:rPr lang="en">
                <a:solidFill>
                  <a:schemeClr val="dk1"/>
                </a:solidFill>
              </a:rPr>
              <a:t>hopefully </a:t>
            </a:r>
            <a:r>
              <a:rPr lang="en"/>
              <a:t>checked out. But other than that, does anyone have any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556fd4f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56fd4f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been working on Poll Buddy for 5 semesters now (which is hard to believe, time flies), and now we would like to do our second live demo! More on that later. We’re hoping to do beta testing in RCOS at the end of the summer (similar to how Venue is being used now), and use feedback from that to finish preparations for a wider rollout. We’ve made a ton of progress over the semesters and everything has been coming together nicely.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this slide, I’ve linked our Github Organization page that contains the 4 repos we now have, as well as their licenses. As for contributors, everything is open source and we have a </a:t>
            </a:r>
            <a:r>
              <a:rPr lang="en">
                <a:solidFill>
                  <a:schemeClr val="dk1"/>
                </a:solidFill>
              </a:rPr>
              <a:t>wiki with a </a:t>
            </a:r>
            <a:r>
              <a:rPr lang="en"/>
              <a:t>contribution guide and other information about the app to aid in development and understanding how things work.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556fd4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56fd4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track to-do items through Github Issues, and link them to monthly milestones to try to keep on a schedule. We do our best to stick to the milestones, but as you can see from the bottom right, they end up being more of suggestions as to what to do soonest rather than rigid guidelines. </a:t>
            </a:r>
            <a:r>
              <a:rPr lang="en">
                <a:solidFill>
                  <a:schemeClr val="dk1"/>
                </a:solidFill>
              </a:rPr>
              <a:t>I’ve also included some assorted </a:t>
            </a:r>
            <a:r>
              <a:rPr lang="en">
                <a:solidFill>
                  <a:schemeClr val="dk1"/>
                </a:solidFill>
              </a:rPr>
              <a:t>stats about the main repo, such as that we’ve added about 300 commits to the repos this semester, bringing us up to about 1200, as well as some figures about our total number of issues and pull requests on the right, language usage breakdown at the top, and monthly commit amounts at the bottom left.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e9598060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e9598060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lastly before we get into the frontend and backend details, we’ve got our demo! Visit the link you see on the slide (or posted in the Webex chat) and you can try out a real poll! After this slide, we’ll start getting into some </a:t>
            </a:r>
            <a:r>
              <a:rPr lang="en"/>
              <a:t>individual</a:t>
            </a:r>
            <a:r>
              <a:rPr lang="en"/>
              <a:t> contributions and many of those will also have live page links that you can also visit and see for yourself if you’d like. The slides have been posted in the RCOS slides channel as well for easy link clicking. Be warned though that there’s a lot of parts of the website that are still a work in progress, so you’ll probably run into something that doesn’t work right if you go poking around, but you shouldn’t be able to break anything at least, so have fun.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556fd4f12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556fd4f1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Hunter: That’s all for me, now I’ll pass it off to Neha to talk about the frontend.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I’m Neha and I’ll be going over the frontend part of the app. </a:t>
            </a:r>
            <a:r>
              <a:rPr lang="en">
                <a:solidFill>
                  <a:schemeClr val="dk1"/>
                </a:solidFill>
              </a:rPr>
              <a:t>We use React.js as the framework for Poll Buddy because it allows for efficient code reuse with components. We also use React Bootstrap for a library of pre-made design components.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727210fe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27210fe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a:t>
            </a:r>
            <a:r>
              <a:rPr lang="en"/>
              <a:t>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made quite some progress this semester in order to reach our goals from the proposal, mostly the things you can see on this slide. We still have some things we need to do during the rest of the semester, but we’ve made a lot of progress until now.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e908b4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e908b4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Neha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Personally, this semester I worked on implementing the login system into the frontend. Hunter will talk about the backend part of the login system later on in the presentation. What happens for this system is </a:t>
            </a:r>
            <a:r>
              <a:rPr lang="en"/>
              <a:t>first</a:t>
            </a:r>
            <a:r>
              <a:rPr lang="en"/>
              <a:t> you have to register for an account, so select RPI for the school name, then the website redirects you to the RPI CAS page. It’s also the same procedure for logging in, and it redirects you to the groups page. What I did was getting user data from the backend API </a:t>
            </a:r>
            <a:r>
              <a:rPr lang="en" sz="1050">
                <a:solidFill>
                  <a:srgbClr val="24292E"/>
                </a:solidFill>
                <a:highlight>
                  <a:srgbClr val="FFFFFF"/>
                </a:highlight>
              </a:rPr>
              <a:t>URLs</a:t>
            </a:r>
            <a:r>
              <a:rPr lang="en"/>
              <a:t> including the user’s name, email, and username and store that information locally in the frontend so that it can be used for </a:t>
            </a:r>
            <a:r>
              <a:rPr lang="en"/>
              <a:t>other pages. </a:t>
            </a:r>
            <a:r>
              <a:rPr lang="en"/>
              <a:t>I also did a lot of error checking to make sure the whole process works properly.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deddb04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deddb04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Christian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my name is Christian, and I’ve spent my time working on various </a:t>
            </a:r>
            <a:r>
              <a:rPr lang="en"/>
              <a:t>frontend changes. I revived an old frontend branch with the up-to-date one we have now to find any salvageable code. I also updated part of the login system, where after a certain amount of failed attempts, the user gets an additional message to remind them of our Forgot Password link.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sp>
        <p:nvSpPr>
          <p:cNvPr id="57" name="Google Shape;57;p13"/>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ctrTitle"/>
          </p:nvPr>
        </p:nvSpPr>
        <p:spPr>
          <a:xfrm>
            <a:off x="411175" y="644300"/>
            <a:ext cx="8282400" cy="2109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60" name="Google Shape;60;p13"/>
          <p:cNvSpPr txBox="1"/>
          <p:nvPr>
            <p:ph idx="1" type="subTitle"/>
          </p:nvPr>
        </p:nvSpPr>
        <p:spPr>
          <a:xfrm>
            <a:off x="411175" y="3398250"/>
            <a:ext cx="8282400" cy="12606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61" name="Google Shape;61;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5162C"/>
            </a:gs>
            <a:gs pos="100000">
              <a:srgbClr val="9180B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lt1"/>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hyperlink" Target="https://pollbuddy.app/polls/1/edi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4.png"/><Relationship Id="rId4" Type="http://schemas.openxmlformats.org/officeDocument/2006/relationships/hyperlink" Target="https://pollbuddy.app/login/school" TargetMode="External"/><Relationship Id="rId5" Type="http://schemas.openxmlformats.org/officeDocument/2006/relationships/hyperlink" Target="https://pollbuddy.app/login/schoo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pollbuddy.app/polls/607e502721601577468b4ba8/results" TargetMode="Externa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github.com/PollBuddy" TargetMode="External"/><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17.jpg"/><Relationship Id="rId5" Type="http://schemas.openxmlformats.org/officeDocument/2006/relationships/image" Target="../media/image19.jpg"/><Relationship Id="rId6" Type="http://schemas.openxmlformats.org/officeDocument/2006/relationships/image" Target="../media/image23.jpg"/><Relationship Id="rId7"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pollbuddy.app/polls/607e502721601577468b4ba8/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16.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pollbuddy.app/login/school" TargetMode="External"/><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71" name="Google Shape;71;p15"/>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72" name="Google Shape;72;p15"/>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73" name="Google Shape;73;p15"/>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74" name="Google Shape;74;p15"/>
          <p:cNvPicPr preferRelativeResize="0"/>
          <p:nvPr/>
        </p:nvPicPr>
        <p:blipFill>
          <a:blip r:embed="rId6">
            <a:alphaModFix/>
          </a:blip>
          <a:stretch>
            <a:fillRect/>
          </a:stretch>
        </p:blipFill>
        <p:spPr>
          <a:xfrm>
            <a:off x="4117168" y="3290857"/>
            <a:ext cx="321850" cy="448425"/>
          </a:xfrm>
          <a:prstGeom prst="rect">
            <a:avLst/>
          </a:prstGeom>
          <a:noFill/>
          <a:ln>
            <a:noFill/>
          </a:ln>
        </p:spPr>
      </p:pic>
      <p:sp>
        <p:nvSpPr>
          <p:cNvPr id="75" name="Google Shape;75;p15"/>
          <p:cNvSpPr txBox="1"/>
          <p:nvPr>
            <p:ph type="ctrTitle"/>
          </p:nvPr>
        </p:nvSpPr>
        <p:spPr>
          <a:xfrm>
            <a:off x="113525" y="3201275"/>
            <a:ext cx="6094200" cy="17934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b="0" lang="en" sz="2500">
                <a:solidFill>
                  <a:srgbClr val="F3F3F3"/>
                </a:solidFill>
                <a:latin typeface="Muli"/>
                <a:ea typeface="Muli"/>
                <a:cs typeface="Muli"/>
                <a:sym typeface="Muli"/>
              </a:rPr>
              <a:t>April 20</a:t>
            </a:r>
            <a:r>
              <a:rPr b="0" lang="en" sz="2500">
                <a:solidFill>
                  <a:srgbClr val="F3F3F3"/>
                </a:solidFill>
                <a:latin typeface="Muli"/>
                <a:ea typeface="Muli"/>
                <a:cs typeface="Muli"/>
                <a:sym typeface="Muli"/>
              </a:rPr>
              <a:t>th, 2021</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PM: Hunter</a:t>
            </a:r>
            <a:endParaRPr b="0" sz="2500">
              <a:solidFill>
                <a:srgbClr val="F3F3F3"/>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Frontend:</a:t>
            </a:r>
            <a:r>
              <a:rPr b="0" lang="en" sz="2500">
                <a:solidFill>
                  <a:schemeClr val="lt2"/>
                </a:solidFill>
                <a:latin typeface="Muli"/>
                <a:ea typeface="Muli"/>
                <a:cs typeface="Muli"/>
                <a:sym typeface="Muli"/>
              </a:rPr>
              <a:t> Neha, Christian, Jody, Saptarshi</a:t>
            </a:r>
            <a:endParaRPr b="0" sz="2500">
              <a:solidFill>
                <a:schemeClr val="lt2"/>
              </a:solidFill>
              <a:latin typeface="Muli"/>
              <a:ea typeface="Muli"/>
              <a:cs typeface="Muli"/>
              <a:sym typeface="Muli"/>
            </a:endParaRPr>
          </a:p>
          <a:p>
            <a:pPr indent="0" lvl="0" marL="0" rtl="0" algn="l">
              <a:spcBef>
                <a:spcPts val="0"/>
              </a:spcBef>
              <a:spcAft>
                <a:spcPts val="0"/>
              </a:spcAft>
              <a:buNone/>
            </a:pPr>
            <a:r>
              <a:rPr b="0" lang="en" sz="2500">
                <a:solidFill>
                  <a:srgbClr val="F3F3F3"/>
                </a:solidFill>
                <a:latin typeface="Muli"/>
                <a:ea typeface="Muli"/>
                <a:cs typeface="Muli"/>
                <a:sym typeface="Muli"/>
              </a:rPr>
              <a:t>Ba</a:t>
            </a:r>
            <a:r>
              <a:rPr b="0" lang="en" sz="2500">
                <a:solidFill>
                  <a:srgbClr val="F3F3F3"/>
                </a:solidFill>
                <a:latin typeface="Muli"/>
                <a:ea typeface="Muli"/>
                <a:cs typeface="Muli"/>
                <a:sym typeface="Muli"/>
              </a:rPr>
              <a:t>ck</a:t>
            </a:r>
            <a:r>
              <a:rPr b="0" lang="en" sz="2500">
                <a:solidFill>
                  <a:srgbClr val="F3F3F3"/>
                </a:solidFill>
                <a:latin typeface="Muli"/>
                <a:ea typeface="Muli"/>
                <a:cs typeface="Muli"/>
                <a:sym typeface="Muli"/>
              </a:rPr>
              <a:t>end: </a:t>
            </a:r>
            <a:r>
              <a:rPr b="0" lang="en" sz="2500">
                <a:solidFill>
                  <a:srgbClr val="F3F3F3"/>
                </a:solidFill>
                <a:latin typeface="Muli"/>
                <a:ea typeface="Muli"/>
                <a:cs typeface="Muli"/>
                <a:sym typeface="Muli"/>
              </a:rPr>
              <a:t>Hunter, Ethan, Steven, Dani</a:t>
            </a:r>
            <a:endParaRPr b="0" sz="2500">
              <a:solidFill>
                <a:srgbClr val="F3F3F3"/>
              </a:solidFill>
              <a:latin typeface="Muli"/>
              <a:ea typeface="Muli"/>
              <a:cs typeface="Muli"/>
              <a:sym typeface="Muli"/>
            </a:endParaRPr>
          </a:p>
        </p:txBody>
      </p:sp>
      <p:pic>
        <p:nvPicPr>
          <p:cNvPr id="76" name="Google Shape;76;p15"/>
          <p:cNvPicPr preferRelativeResize="0"/>
          <p:nvPr/>
        </p:nvPicPr>
        <p:blipFill>
          <a:blip r:embed="rId7">
            <a:alphaModFix/>
          </a:blip>
          <a:stretch>
            <a:fillRect/>
          </a:stretch>
        </p:blipFill>
        <p:spPr>
          <a:xfrm>
            <a:off x="5894472" y="1466154"/>
            <a:ext cx="1612425" cy="1616500"/>
          </a:xfrm>
          <a:prstGeom prst="rect">
            <a:avLst/>
          </a:prstGeom>
          <a:noFill/>
          <a:ln>
            <a:noFill/>
          </a:ln>
        </p:spPr>
      </p:pic>
      <p:pic>
        <p:nvPicPr>
          <p:cNvPr id="77" name="Google Shape;77;p15"/>
          <p:cNvPicPr preferRelativeResize="0"/>
          <p:nvPr/>
        </p:nvPicPr>
        <p:blipFill>
          <a:blip r:embed="rId8">
            <a:alphaModFix/>
          </a:blip>
          <a:stretch>
            <a:fillRect/>
          </a:stretch>
        </p:blipFill>
        <p:spPr>
          <a:xfrm>
            <a:off x="291151" y="139867"/>
            <a:ext cx="4407551" cy="2014674"/>
          </a:xfrm>
          <a:prstGeom prst="rect">
            <a:avLst/>
          </a:prstGeom>
          <a:noFill/>
          <a:ln>
            <a:noFill/>
          </a:ln>
        </p:spPr>
      </p:pic>
      <p:pic>
        <p:nvPicPr>
          <p:cNvPr id="78" name="Google Shape;78;p15"/>
          <p:cNvPicPr preferRelativeResize="0"/>
          <p:nvPr/>
        </p:nvPicPr>
        <p:blipFill>
          <a:blip r:embed="rId9">
            <a:alphaModFix/>
          </a:blip>
          <a:stretch>
            <a:fillRect/>
          </a:stretch>
        </p:blipFill>
        <p:spPr>
          <a:xfrm rot="1795757">
            <a:off x="6786379" y="1848236"/>
            <a:ext cx="429790" cy="447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 Editor Page</a:t>
            </a:r>
            <a:endParaRPr/>
          </a:p>
        </p:txBody>
      </p:sp>
      <p:sp>
        <p:nvSpPr>
          <p:cNvPr id="152" name="Google Shape;152;p24"/>
          <p:cNvSpPr txBox="1"/>
          <p:nvPr>
            <p:ph idx="1" type="body"/>
          </p:nvPr>
        </p:nvSpPr>
        <p:spPr>
          <a:xfrm>
            <a:off x="580550" y="1352550"/>
            <a:ext cx="3802500" cy="1937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Edit title and description</a:t>
            </a:r>
            <a:endParaRPr/>
          </a:p>
          <a:p>
            <a:pPr indent="-381000" lvl="0" marL="457200" rtl="0" algn="l">
              <a:spcBef>
                <a:spcPts val="0"/>
              </a:spcBef>
              <a:spcAft>
                <a:spcPts val="0"/>
              </a:spcAft>
              <a:buSzPts val="2400"/>
              <a:buChar char="⬡"/>
            </a:pPr>
            <a:r>
              <a:rPr lang="en"/>
              <a:t>Question editor</a:t>
            </a:r>
            <a:endParaRPr/>
          </a:p>
          <a:p>
            <a:pPr indent="-381000" lvl="0" marL="457200" rtl="0" algn="l">
              <a:spcBef>
                <a:spcPts val="0"/>
              </a:spcBef>
              <a:spcAft>
                <a:spcPts val="0"/>
              </a:spcAft>
              <a:buSzPts val="2400"/>
              <a:buChar char="⬡"/>
            </a:pPr>
            <a:r>
              <a:rPr lang="en"/>
              <a:t>New question button</a:t>
            </a:r>
            <a:endParaRPr/>
          </a:p>
          <a:p>
            <a:pPr indent="-381000" lvl="0" marL="457200" rtl="0" algn="l">
              <a:spcBef>
                <a:spcPts val="0"/>
              </a:spcBef>
              <a:spcAft>
                <a:spcPts val="0"/>
              </a:spcAft>
              <a:buSzPts val="2400"/>
              <a:buChar char="⬡"/>
            </a:pPr>
            <a:r>
              <a:rPr lang="en"/>
              <a:t>Reorder questions</a:t>
            </a:r>
            <a:endParaRPr/>
          </a:p>
        </p:txBody>
      </p:sp>
      <p:pic>
        <p:nvPicPr>
          <p:cNvPr id="153" name="Google Shape;153;p24"/>
          <p:cNvPicPr preferRelativeResize="0"/>
          <p:nvPr/>
        </p:nvPicPr>
        <p:blipFill rotWithShape="1">
          <a:blip r:embed="rId3">
            <a:alphaModFix/>
          </a:blip>
          <a:srcRect b="28476" l="15578" r="15274" t="30479"/>
          <a:stretch/>
        </p:blipFill>
        <p:spPr>
          <a:xfrm>
            <a:off x="0" y="3578825"/>
            <a:ext cx="5832300" cy="1561500"/>
          </a:xfrm>
          <a:prstGeom prst="roundRect">
            <a:avLst>
              <a:gd fmla="val 7843" name="adj"/>
            </a:avLst>
          </a:prstGeom>
          <a:noFill/>
          <a:ln>
            <a:noFill/>
          </a:ln>
        </p:spPr>
      </p:pic>
      <p:pic>
        <p:nvPicPr>
          <p:cNvPr id="154" name="Google Shape;154;p24"/>
          <p:cNvPicPr preferRelativeResize="0"/>
          <p:nvPr/>
        </p:nvPicPr>
        <p:blipFill rotWithShape="1">
          <a:blip r:embed="rId4">
            <a:alphaModFix/>
          </a:blip>
          <a:srcRect b="5420" l="19656" r="21280" t="4683"/>
          <a:stretch/>
        </p:blipFill>
        <p:spPr>
          <a:xfrm>
            <a:off x="6408050" y="2873525"/>
            <a:ext cx="2038500" cy="2266800"/>
          </a:xfrm>
          <a:prstGeom prst="roundRect">
            <a:avLst>
              <a:gd fmla="val 7050" name="adj"/>
            </a:avLst>
          </a:prstGeom>
          <a:noFill/>
          <a:ln>
            <a:noFill/>
          </a:ln>
        </p:spPr>
      </p:pic>
      <p:pic>
        <p:nvPicPr>
          <p:cNvPr id="155" name="Google Shape;155;p24"/>
          <p:cNvPicPr preferRelativeResize="0"/>
          <p:nvPr/>
        </p:nvPicPr>
        <p:blipFill rotWithShape="1">
          <a:blip r:embed="rId5">
            <a:alphaModFix/>
          </a:blip>
          <a:srcRect b="5061" l="26001" r="24301" t="5043"/>
          <a:stretch/>
        </p:blipFill>
        <p:spPr>
          <a:xfrm>
            <a:off x="4548050" y="205977"/>
            <a:ext cx="1785000" cy="2400600"/>
          </a:xfrm>
          <a:prstGeom prst="roundRect">
            <a:avLst>
              <a:gd fmla="val 10232" name="adj"/>
            </a:avLst>
          </a:prstGeom>
          <a:noFill/>
          <a:ln>
            <a:noFill/>
          </a:ln>
        </p:spPr>
      </p:pic>
      <p:pic>
        <p:nvPicPr>
          <p:cNvPr id="156" name="Google Shape;156;p24"/>
          <p:cNvPicPr preferRelativeResize="0"/>
          <p:nvPr/>
        </p:nvPicPr>
        <p:blipFill rotWithShape="1">
          <a:blip r:embed="rId6">
            <a:alphaModFix/>
          </a:blip>
          <a:srcRect b="15261" l="24845" r="23209" t="5580"/>
          <a:stretch/>
        </p:blipFill>
        <p:spPr>
          <a:xfrm>
            <a:off x="6594950" y="205975"/>
            <a:ext cx="2142900" cy="2400600"/>
          </a:xfrm>
          <a:prstGeom prst="roundRect">
            <a:avLst>
              <a:gd fmla="val 8711" name="adj"/>
            </a:avLst>
          </a:prstGeom>
          <a:noFill/>
          <a:ln>
            <a:noFill/>
          </a:ln>
        </p:spPr>
      </p:pic>
      <p:sp>
        <p:nvSpPr>
          <p:cNvPr id="157" name="Google Shape;157;p24"/>
          <p:cNvSpPr txBox="1"/>
          <p:nvPr/>
        </p:nvSpPr>
        <p:spPr>
          <a:xfrm>
            <a:off x="580550" y="3117125"/>
            <a:ext cx="473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800" u="sng">
                <a:solidFill>
                  <a:schemeClr val="hlink"/>
                </a:solidFill>
                <a:latin typeface="Muli"/>
                <a:ea typeface="Muli"/>
                <a:cs typeface="Muli"/>
                <a:sym typeface="Muli"/>
                <a:hlinkClick r:id="rId7"/>
              </a:rPr>
              <a:t>https://pollbuddy.app/polls/1/edit</a:t>
            </a:r>
            <a:endParaRPr sz="1800">
              <a:solidFill>
                <a:schemeClr val="lt1"/>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03138" y="1050425"/>
            <a:ext cx="3905400" cy="476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Account</a:t>
            </a:r>
            <a:r>
              <a:rPr lang="en"/>
              <a:t> Info Page</a:t>
            </a:r>
            <a:endParaRPr/>
          </a:p>
        </p:txBody>
      </p:sp>
      <p:pic>
        <p:nvPicPr>
          <p:cNvPr id="163" name="Google Shape;163;p25"/>
          <p:cNvPicPr preferRelativeResize="0"/>
          <p:nvPr/>
        </p:nvPicPr>
        <p:blipFill>
          <a:blip r:embed="rId3">
            <a:alphaModFix/>
          </a:blip>
          <a:stretch>
            <a:fillRect/>
          </a:stretch>
        </p:blipFill>
        <p:spPr>
          <a:xfrm>
            <a:off x="4395113" y="2662500"/>
            <a:ext cx="4689773" cy="2291149"/>
          </a:xfrm>
          <a:prstGeom prst="rect">
            <a:avLst/>
          </a:prstGeom>
          <a:noFill/>
          <a:ln>
            <a:noFill/>
          </a:ln>
        </p:spPr>
      </p:pic>
      <p:pic>
        <p:nvPicPr>
          <p:cNvPr id="164" name="Google Shape;164;p25"/>
          <p:cNvPicPr preferRelativeResize="0"/>
          <p:nvPr/>
        </p:nvPicPr>
        <p:blipFill>
          <a:blip r:embed="rId4">
            <a:alphaModFix/>
          </a:blip>
          <a:stretch>
            <a:fillRect/>
          </a:stretch>
        </p:blipFill>
        <p:spPr>
          <a:xfrm>
            <a:off x="59110" y="2668775"/>
            <a:ext cx="4149430" cy="2278589"/>
          </a:xfrm>
          <a:prstGeom prst="rect">
            <a:avLst/>
          </a:prstGeom>
          <a:noFill/>
          <a:ln>
            <a:noFill/>
          </a:ln>
        </p:spPr>
      </p:pic>
      <p:pic>
        <p:nvPicPr>
          <p:cNvPr id="165" name="Google Shape;165;p25"/>
          <p:cNvPicPr preferRelativeResize="0"/>
          <p:nvPr/>
        </p:nvPicPr>
        <p:blipFill>
          <a:blip r:embed="rId5">
            <a:alphaModFix/>
          </a:blip>
          <a:stretch>
            <a:fillRect/>
          </a:stretch>
        </p:blipFill>
        <p:spPr>
          <a:xfrm>
            <a:off x="4813588" y="245050"/>
            <a:ext cx="3852824" cy="2086850"/>
          </a:xfrm>
          <a:prstGeom prst="rect">
            <a:avLst/>
          </a:prstGeom>
          <a:noFill/>
          <a:ln>
            <a:noFill/>
          </a:ln>
        </p:spPr>
      </p:pic>
      <p:cxnSp>
        <p:nvCxnSpPr>
          <p:cNvPr id="166" name="Google Shape;166;p25"/>
          <p:cNvCxnSpPr>
            <a:stCxn id="165" idx="2"/>
            <a:endCxn id="163" idx="0"/>
          </p:cNvCxnSpPr>
          <p:nvPr/>
        </p:nvCxnSpPr>
        <p:spPr>
          <a:xfrm>
            <a:off x="6739999" y="2331900"/>
            <a:ext cx="0" cy="330600"/>
          </a:xfrm>
          <a:prstGeom prst="straightConnector1">
            <a:avLst/>
          </a:prstGeom>
          <a:noFill/>
          <a:ln cap="flat" cmpd="sng" w="9525">
            <a:solidFill>
              <a:schemeClr val="lt1"/>
            </a:solidFill>
            <a:prstDash val="solid"/>
            <a:round/>
            <a:headEnd len="med" w="med" type="none"/>
            <a:tailEnd len="med" w="med" type="triangle"/>
          </a:ln>
        </p:spPr>
      </p:cxnSp>
      <p:cxnSp>
        <p:nvCxnSpPr>
          <p:cNvPr id="167" name="Google Shape;167;p25"/>
          <p:cNvCxnSpPr>
            <a:endCxn id="164" idx="3"/>
          </p:cNvCxnSpPr>
          <p:nvPr/>
        </p:nvCxnSpPr>
        <p:spPr>
          <a:xfrm rot="10800000">
            <a:off x="4208540" y="3808069"/>
            <a:ext cx="186600" cy="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idx="4294967295" type="ctrTitle"/>
          </p:nvPr>
        </p:nvSpPr>
        <p:spPr>
          <a:xfrm>
            <a:off x="1494300" y="2163450"/>
            <a:ext cx="61554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Back</a:t>
            </a:r>
            <a:r>
              <a:rPr lang="en" sz="6000"/>
              <a:t> End</a:t>
            </a:r>
            <a:endParaRPr sz="6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Technologies</a:t>
            </a:r>
            <a:endParaRPr/>
          </a:p>
        </p:txBody>
      </p:sp>
      <p:sp>
        <p:nvSpPr>
          <p:cNvPr id="178" name="Google Shape;178;p27"/>
          <p:cNvSpPr txBox="1"/>
          <p:nvPr>
            <p:ph idx="1" type="body"/>
          </p:nvPr>
        </p:nvSpPr>
        <p:spPr>
          <a:xfrm>
            <a:off x="645125" y="1352550"/>
            <a:ext cx="2357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Docker</a:t>
            </a:r>
            <a:endParaRPr/>
          </a:p>
          <a:p>
            <a:pPr indent="-381000" lvl="0" marL="457200" rtl="0" algn="l">
              <a:spcBef>
                <a:spcPts val="0"/>
              </a:spcBef>
              <a:spcAft>
                <a:spcPts val="0"/>
              </a:spcAft>
              <a:buSzPts val="2400"/>
              <a:buChar char="⬡"/>
            </a:pPr>
            <a:r>
              <a:rPr lang="en"/>
              <a:t>NodeJS</a:t>
            </a:r>
            <a:endParaRPr/>
          </a:p>
          <a:p>
            <a:pPr indent="-381000" lvl="0" marL="457200" rtl="0" algn="l">
              <a:spcBef>
                <a:spcPts val="0"/>
              </a:spcBef>
              <a:spcAft>
                <a:spcPts val="0"/>
              </a:spcAft>
              <a:buSzPts val="2400"/>
              <a:buChar char="⬡"/>
            </a:pPr>
            <a:r>
              <a:rPr lang="en"/>
              <a:t>Express</a:t>
            </a:r>
            <a:endParaRPr/>
          </a:p>
          <a:p>
            <a:pPr indent="-381000" lvl="0" marL="457200" rtl="0" algn="l">
              <a:spcBef>
                <a:spcPts val="0"/>
              </a:spcBef>
              <a:spcAft>
                <a:spcPts val="0"/>
              </a:spcAft>
              <a:buSzPts val="2400"/>
              <a:buChar char="⬡"/>
            </a:pPr>
            <a:r>
              <a:rPr lang="en"/>
              <a:t>MongoDB</a:t>
            </a:r>
            <a:endParaRPr/>
          </a:p>
        </p:txBody>
      </p:sp>
      <p:pic>
        <p:nvPicPr>
          <p:cNvPr id="179" name="Google Shape;179;p27"/>
          <p:cNvPicPr preferRelativeResize="0"/>
          <p:nvPr/>
        </p:nvPicPr>
        <p:blipFill>
          <a:blip r:embed="rId3">
            <a:alphaModFix/>
          </a:blip>
          <a:stretch>
            <a:fillRect/>
          </a:stretch>
        </p:blipFill>
        <p:spPr>
          <a:xfrm>
            <a:off x="3929900" y="1593325"/>
            <a:ext cx="1466375" cy="1265951"/>
          </a:xfrm>
          <a:prstGeom prst="rect">
            <a:avLst/>
          </a:prstGeom>
          <a:noFill/>
          <a:ln>
            <a:noFill/>
          </a:ln>
        </p:spPr>
      </p:pic>
      <p:pic>
        <p:nvPicPr>
          <p:cNvPr id="180" name="Google Shape;180;p27"/>
          <p:cNvPicPr preferRelativeResize="0"/>
          <p:nvPr/>
        </p:nvPicPr>
        <p:blipFill>
          <a:blip r:embed="rId4">
            <a:alphaModFix/>
          </a:blip>
          <a:stretch>
            <a:fillRect/>
          </a:stretch>
        </p:blipFill>
        <p:spPr>
          <a:xfrm>
            <a:off x="6289625" y="1682075"/>
            <a:ext cx="1785025" cy="1088425"/>
          </a:xfrm>
          <a:prstGeom prst="rect">
            <a:avLst/>
          </a:prstGeom>
          <a:noFill/>
          <a:ln>
            <a:noFill/>
          </a:ln>
        </p:spPr>
      </p:pic>
      <p:pic>
        <p:nvPicPr>
          <p:cNvPr id="181" name="Google Shape;181;p27"/>
          <p:cNvPicPr preferRelativeResize="0"/>
          <p:nvPr/>
        </p:nvPicPr>
        <p:blipFill>
          <a:blip r:embed="rId5">
            <a:alphaModFix/>
          </a:blip>
          <a:stretch>
            <a:fillRect/>
          </a:stretch>
        </p:blipFill>
        <p:spPr>
          <a:xfrm>
            <a:off x="6086207" y="3331919"/>
            <a:ext cx="2260500" cy="815850"/>
          </a:xfrm>
          <a:prstGeom prst="rect">
            <a:avLst/>
          </a:prstGeom>
          <a:noFill/>
          <a:ln>
            <a:noFill/>
          </a:ln>
        </p:spPr>
      </p:pic>
      <p:pic>
        <p:nvPicPr>
          <p:cNvPr id="182" name="Google Shape;182;p27"/>
          <p:cNvPicPr preferRelativeResize="0"/>
          <p:nvPr/>
        </p:nvPicPr>
        <p:blipFill>
          <a:blip r:embed="rId6">
            <a:alphaModFix/>
          </a:blip>
          <a:stretch>
            <a:fillRect/>
          </a:stretch>
        </p:blipFill>
        <p:spPr>
          <a:xfrm>
            <a:off x="3002225" y="3331926"/>
            <a:ext cx="2597352" cy="70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580550" y="129775"/>
            <a:ext cx="6014400" cy="55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Backend </a:t>
            </a:r>
            <a:r>
              <a:rPr lang="en" sz="2800"/>
              <a:t>Tasks</a:t>
            </a:r>
            <a:endParaRPr sz="2800"/>
          </a:p>
        </p:txBody>
      </p:sp>
      <p:sp>
        <p:nvSpPr>
          <p:cNvPr id="188" name="Google Shape;188;p28"/>
          <p:cNvSpPr txBox="1"/>
          <p:nvPr>
            <p:ph idx="1" type="body"/>
          </p:nvPr>
        </p:nvSpPr>
        <p:spPr>
          <a:xfrm>
            <a:off x="580550" y="771573"/>
            <a:ext cx="6014400" cy="16566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Muli"/>
              <a:buChar char="⬡"/>
            </a:pPr>
            <a:r>
              <a:rPr lang="en" sz="1800">
                <a:latin typeface="Muli"/>
                <a:ea typeface="Muli"/>
                <a:cs typeface="Muli"/>
                <a:sym typeface="Muli"/>
              </a:rPr>
              <a:t>Further integration with frontend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API documentation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Additional endpoints for frontend features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Endpoint renovation, updating</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functionality</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pic>
        <p:nvPicPr>
          <p:cNvPr id="189" name="Google Shape;189;p28"/>
          <p:cNvPicPr preferRelativeResize="0"/>
          <p:nvPr/>
        </p:nvPicPr>
        <p:blipFill>
          <a:blip r:embed="rId3">
            <a:alphaModFix/>
          </a:blip>
          <a:stretch>
            <a:fillRect/>
          </a:stretch>
        </p:blipFill>
        <p:spPr>
          <a:xfrm>
            <a:off x="5607750" y="301375"/>
            <a:ext cx="3378725" cy="2758151"/>
          </a:xfrm>
          <a:prstGeom prst="rect">
            <a:avLst/>
          </a:prstGeom>
          <a:noFill/>
          <a:ln>
            <a:noFill/>
          </a:ln>
        </p:spPr>
      </p:pic>
      <p:sp>
        <p:nvSpPr>
          <p:cNvPr id="190" name="Google Shape;190;p28"/>
          <p:cNvSpPr txBox="1"/>
          <p:nvPr>
            <p:ph type="title"/>
          </p:nvPr>
        </p:nvSpPr>
        <p:spPr>
          <a:xfrm>
            <a:off x="580550" y="2396725"/>
            <a:ext cx="6014400" cy="53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Backend Future Tasks</a:t>
            </a:r>
            <a:endParaRPr sz="2800"/>
          </a:p>
        </p:txBody>
      </p:sp>
      <p:sp>
        <p:nvSpPr>
          <p:cNvPr id="191" name="Google Shape;191;p28"/>
          <p:cNvSpPr txBox="1"/>
          <p:nvPr>
            <p:ph idx="1" type="body"/>
          </p:nvPr>
        </p:nvSpPr>
        <p:spPr>
          <a:xfrm>
            <a:off x="580550" y="2983325"/>
            <a:ext cx="6014400" cy="2084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Further frontend integration</a:t>
            </a:r>
            <a:endParaRPr sz="1800"/>
          </a:p>
          <a:p>
            <a:pPr indent="-342900" lvl="0" marL="457200" rtl="0" algn="l">
              <a:spcBef>
                <a:spcPts val="0"/>
              </a:spcBef>
              <a:spcAft>
                <a:spcPts val="0"/>
              </a:spcAft>
              <a:buSzPts val="1800"/>
              <a:buChar char="⬡"/>
            </a:pPr>
            <a:r>
              <a:rPr lang="en" sz="1800"/>
              <a:t>Additional helpful functionality</a:t>
            </a:r>
            <a:endParaRPr sz="1800"/>
          </a:p>
          <a:p>
            <a:pPr indent="-342900" lvl="0" marL="457200" rtl="0" algn="l">
              <a:spcBef>
                <a:spcPts val="0"/>
              </a:spcBef>
              <a:spcAft>
                <a:spcPts val="0"/>
              </a:spcAft>
              <a:buSzPts val="1800"/>
              <a:buChar char="⬡"/>
            </a:pPr>
            <a:r>
              <a:rPr lang="en" sz="1800"/>
              <a:t>Further logging/reporting capabilities and graphs</a:t>
            </a:r>
            <a:endParaRPr sz="1800"/>
          </a:p>
          <a:p>
            <a:pPr indent="-342900" lvl="0" marL="457200" rtl="0" algn="l">
              <a:spcBef>
                <a:spcPts val="0"/>
              </a:spcBef>
              <a:spcAft>
                <a:spcPts val="0"/>
              </a:spcAft>
              <a:buSzPts val="1800"/>
              <a:buChar char="⬡"/>
            </a:pPr>
            <a:r>
              <a:rPr lang="en" sz="1800"/>
              <a:t>Submitty integration</a:t>
            </a:r>
            <a:endParaRPr sz="1800"/>
          </a:p>
          <a:p>
            <a:pPr indent="-342900" lvl="0" marL="457200" rtl="0" algn="l">
              <a:spcBef>
                <a:spcPts val="0"/>
              </a:spcBef>
              <a:spcAft>
                <a:spcPts val="0"/>
              </a:spcAft>
              <a:buSzPts val="1800"/>
              <a:buChar char="⬡"/>
            </a:pPr>
            <a:r>
              <a:rPr lang="en" sz="1800"/>
              <a:t>Anti-cheating</a:t>
            </a:r>
            <a:endParaRPr sz="1800"/>
          </a:p>
          <a:p>
            <a:pPr indent="-342900" lvl="0" marL="457200" rtl="0" algn="l">
              <a:spcBef>
                <a:spcPts val="0"/>
              </a:spcBef>
              <a:spcAft>
                <a:spcPts val="0"/>
              </a:spcAft>
              <a:buSzPts val="1800"/>
              <a:buChar char="⬡"/>
            </a:pPr>
            <a:r>
              <a:rPr lang="en" sz="1800"/>
              <a:t>And much more!</a:t>
            </a:r>
            <a:endParaRPr sz="1800">
              <a:latin typeface="Muli"/>
              <a:ea typeface="Muli"/>
              <a:cs typeface="Muli"/>
              <a:sym typeface="Muli"/>
            </a:endParaRPr>
          </a:p>
          <a:p>
            <a:pPr indent="0" lvl="0" marL="0" rtl="0" algn="l">
              <a:spcBef>
                <a:spcPts val="0"/>
              </a:spcBef>
              <a:spcAft>
                <a:spcPts val="0"/>
              </a:spcAft>
              <a:buNone/>
            </a:pPr>
            <a:r>
              <a:t/>
            </a:r>
            <a:endParaRPr sz="1800">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System</a:t>
            </a:r>
            <a:endParaRPr/>
          </a:p>
        </p:txBody>
      </p:sp>
      <p:sp>
        <p:nvSpPr>
          <p:cNvPr id="197" name="Google Shape;197;p29"/>
          <p:cNvSpPr txBox="1"/>
          <p:nvPr>
            <p:ph idx="1" type="body"/>
          </p:nvPr>
        </p:nvSpPr>
        <p:spPr>
          <a:xfrm>
            <a:off x="580550" y="1352550"/>
            <a:ext cx="5558700" cy="3161700"/>
          </a:xfrm>
          <a:prstGeom prst="rect">
            <a:avLst/>
          </a:prstGeom>
        </p:spPr>
        <p:txBody>
          <a:bodyPr anchorCtr="0" anchor="t" bIns="0" lIns="0" spcFirstLastPara="1" rIns="0" wrap="square" tIns="0">
            <a:noAutofit/>
          </a:bodyPr>
          <a:lstStyle/>
          <a:p>
            <a:pPr indent="-336550" lvl="0" marL="457200" rtl="0" algn="l">
              <a:spcBef>
                <a:spcPts val="600"/>
              </a:spcBef>
              <a:spcAft>
                <a:spcPts val="0"/>
              </a:spcAft>
              <a:buSzPts val="1700"/>
              <a:buChar char="⬡"/>
            </a:pPr>
            <a:r>
              <a:rPr lang="en" sz="1700"/>
              <a:t>Can now handle both registration and login with both school and Poll Buddy accounts.</a:t>
            </a:r>
            <a:endParaRPr sz="1700"/>
          </a:p>
          <a:p>
            <a:pPr indent="-336550" lvl="0" marL="457200" rtl="0" algn="l">
              <a:spcBef>
                <a:spcPts val="0"/>
              </a:spcBef>
              <a:spcAft>
                <a:spcPts val="0"/>
              </a:spcAft>
              <a:buSzPts val="1700"/>
              <a:buChar char="⬡"/>
            </a:pPr>
            <a:r>
              <a:rPr lang="en" sz="1700"/>
              <a:t>Extensive reworking of the system for flexibility and ease of use.</a:t>
            </a:r>
            <a:endParaRPr sz="1700"/>
          </a:p>
          <a:p>
            <a:pPr indent="-336550" lvl="0" marL="457200" rtl="0" algn="l">
              <a:spcBef>
                <a:spcPts val="0"/>
              </a:spcBef>
              <a:spcAft>
                <a:spcPts val="0"/>
              </a:spcAft>
              <a:buSzPts val="1700"/>
              <a:buChar char="⬡"/>
            </a:pPr>
            <a:r>
              <a:rPr lang="en" sz="1700"/>
              <a:t>Every backend endpoint documented in the code and wiki.</a:t>
            </a:r>
            <a:endParaRPr sz="1700"/>
          </a:p>
          <a:p>
            <a:pPr indent="-336550" lvl="0" marL="457200" rtl="0" algn="l">
              <a:spcBef>
                <a:spcPts val="0"/>
              </a:spcBef>
              <a:spcAft>
                <a:spcPts val="0"/>
              </a:spcAft>
              <a:buSzPts val="1700"/>
              <a:buChar char="⬡"/>
            </a:pPr>
            <a:r>
              <a:rPr lang="en" sz="1700"/>
              <a:t>Entire login/registration flow documented in the wiki</a:t>
            </a:r>
            <a:endParaRPr sz="1700"/>
          </a:p>
          <a:p>
            <a:pPr indent="-336550" lvl="0" marL="457200" rtl="0" algn="l">
              <a:spcBef>
                <a:spcPts val="0"/>
              </a:spcBef>
              <a:spcAft>
                <a:spcPts val="0"/>
              </a:spcAft>
              <a:buSzPts val="1700"/>
              <a:buChar char="⬡"/>
            </a:pPr>
            <a:r>
              <a:rPr lang="en" sz="1700"/>
              <a:t>Session stores user’s ID for easy lookups, checks in the backend.</a:t>
            </a:r>
            <a:endParaRPr sz="1700"/>
          </a:p>
          <a:p>
            <a:pPr indent="-336550" lvl="0" marL="457200" rtl="0" algn="l">
              <a:spcBef>
                <a:spcPts val="0"/>
              </a:spcBef>
              <a:spcAft>
                <a:spcPts val="0"/>
              </a:spcAft>
              <a:buSzPts val="1700"/>
              <a:buChar char="⬡"/>
            </a:pPr>
            <a:r>
              <a:rPr lang="en" sz="1700"/>
              <a:t>Logging in/Registering returns basic user information to the frontend</a:t>
            </a:r>
            <a:endParaRPr sz="1700"/>
          </a:p>
          <a:p>
            <a:pPr indent="0" lvl="0" marL="0" rtl="0" algn="l">
              <a:spcBef>
                <a:spcPts val="600"/>
              </a:spcBef>
              <a:spcAft>
                <a:spcPts val="0"/>
              </a:spcAft>
              <a:buNone/>
            </a:pPr>
            <a:r>
              <a:t/>
            </a:r>
            <a:endParaRPr sz="1700"/>
          </a:p>
        </p:txBody>
      </p:sp>
      <p:pic>
        <p:nvPicPr>
          <p:cNvPr id="198" name="Google Shape;198;p29"/>
          <p:cNvPicPr preferRelativeResize="0"/>
          <p:nvPr/>
        </p:nvPicPr>
        <p:blipFill>
          <a:blip r:embed="rId3">
            <a:alphaModFix/>
          </a:blip>
          <a:stretch>
            <a:fillRect/>
          </a:stretch>
        </p:blipFill>
        <p:spPr>
          <a:xfrm>
            <a:off x="6344700" y="1131038"/>
            <a:ext cx="2487775" cy="2881425"/>
          </a:xfrm>
          <a:prstGeom prst="rect">
            <a:avLst/>
          </a:prstGeom>
          <a:noFill/>
          <a:ln>
            <a:noFill/>
          </a:ln>
        </p:spPr>
      </p:pic>
      <p:sp>
        <p:nvSpPr>
          <p:cNvPr id="199" name="Google Shape;199;p29"/>
          <p:cNvSpPr txBox="1"/>
          <p:nvPr/>
        </p:nvSpPr>
        <p:spPr>
          <a:xfrm>
            <a:off x="5771400" y="4783800"/>
            <a:ext cx="33726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4"/>
              </a:rPr>
              <a:t>https://pollbuddy.app/login/</a:t>
            </a:r>
            <a:endParaRPr sz="2000">
              <a:solidFill>
                <a:schemeClr val="lt1"/>
              </a:solidFill>
              <a:latin typeface="Muli"/>
              <a:ea typeface="Muli"/>
              <a:cs typeface="Muli"/>
              <a:sym typeface="Muli"/>
            </a:endParaRPr>
          </a:p>
        </p:txBody>
      </p:sp>
      <p:sp>
        <p:nvSpPr>
          <p:cNvPr id="200" name="Google Shape;200;p29"/>
          <p:cNvSpPr txBox="1"/>
          <p:nvPr/>
        </p:nvSpPr>
        <p:spPr>
          <a:xfrm>
            <a:off x="0" y="4783800"/>
            <a:ext cx="36240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5"/>
              </a:rPr>
              <a:t>https://pollbuddy.app/register/</a:t>
            </a:r>
            <a:endParaRPr sz="2000">
              <a:solidFill>
                <a:schemeClr val="lt1"/>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Email</a:t>
            </a:r>
            <a:r>
              <a:rPr lang="en"/>
              <a:t> System</a:t>
            </a:r>
            <a:endParaRPr/>
          </a:p>
        </p:txBody>
      </p:sp>
      <p:sp>
        <p:nvSpPr>
          <p:cNvPr id="206" name="Google Shape;206;p30"/>
          <p:cNvSpPr txBox="1"/>
          <p:nvPr>
            <p:ph idx="1" type="body"/>
          </p:nvPr>
        </p:nvSpPr>
        <p:spPr>
          <a:xfrm>
            <a:off x="580550" y="1352550"/>
            <a:ext cx="7776300" cy="1219200"/>
          </a:xfrm>
          <a:prstGeom prst="rect">
            <a:avLst/>
          </a:prstGeom>
        </p:spPr>
        <p:txBody>
          <a:bodyPr anchorCtr="0" anchor="t" bIns="0" lIns="0" spcFirstLastPara="1" rIns="0" wrap="square" tIns="0">
            <a:noAutofit/>
          </a:bodyPr>
          <a:lstStyle/>
          <a:p>
            <a:pPr indent="-336550" lvl="0" marL="457200" rtl="0" algn="l">
              <a:spcBef>
                <a:spcPts val="600"/>
              </a:spcBef>
              <a:spcAft>
                <a:spcPts val="0"/>
              </a:spcAft>
              <a:buSzPts val="1700"/>
              <a:buChar char="⬡"/>
            </a:pPr>
            <a:r>
              <a:rPr lang="en" sz="1700"/>
              <a:t>Created a Google account to use for now.</a:t>
            </a:r>
            <a:endParaRPr sz="1700"/>
          </a:p>
          <a:p>
            <a:pPr indent="-336550" lvl="0" marL="457200" rtl="0" algn="l">
              <a:spcBef>
                <a:spcPts val="0"/>
              </a:spcBef>
              <a:spcAft>
                <a:spcPts val="0"/>
              </a:spcAft>
              <a:buSzPts val="1700"/>
              <a:buChar char="⬡"/>
            </a:pPr>
            <a:r>
              <a:rPr lang="en" sz="1700"/>
              <a:t>Code currently exists and works to send test emails.</a:t>
            </a:r>
            <a:endParaRPr sz="1700"/>
          </a:p>
          <a:p>
            <a:pPr indent="-336550" lvl="0" marL="457200" rtl="0" algn="l">
              <a:spcBef>
                <a:spcPts val="0"/>
              </a:spcBef>
              <a:spcAft>
                <a:spcPts val="0"/>
              </a:spcAft>
              <a:buSzPts val="1700"/>
              <a:buChar char="⬡"/>
            </a:pPr>
            <a:r>
              <a:rPr lang="en" sz="1700"/>
              <a:t>Further work needed to finalize and make it easy for other parts of the app to send emails (such as for password resets).</a:t>
            </a:r>
            <a:endParaRPr sz="1700"/>
          </a:p>
        </p:txBody>
      </p:sp>
      <p:pic>
        <p:nvPicPr>
          <p:cNvPr id="207" name="Google Shape;207;p30"/>
          <p:cNvPicPr preferRelativeResize="0"/>
          <p:nvPr/>
        </p:nvPicPr>
        <p:blipFill>
          <a:blip r:embed="rId3">
            <a:alphaModFix/>
          </a:blip>
          <a:stretch>
            <a:fillRect/>
          </a:stretch>
        </p:blipFill>
        <p:spPr>
          <a:xfrm>
            <a:off x="4887275" y="2970063"/>
            <a:ext cx="3016050" cy="1674275"/>
          </a:xfrm>
          <a:prstGeom prst="rect">
            <a:avLst/>
          </a:prstGeom>
          <a:noFill/>
          <a:ln>
            <a:noFill/>
          </a:ln>
        </p:spPr>
      </p:pic>
      <p:pic>
        <p:nvPicPr>
          <p:cNvPr id="208" name="Google Shape;208;p30"/>
          <p:cNvPicPr preferRelativeResize="0"/>
          <p:nvPr/>
        </p:nvPicPr>
        <p:blipFill>
          <a:blip r:embed="rId4">
            <a:alphaModFix/>
          </a:blip>
          <a:stretch>
            <a:fillRect/>
          </a:stretch>
        </p:blipFill>
        <p:spPr>
          <a:xfrm>
            <a:off x="1718075" y="2771000"/>
            <a:ext cx="2429325" cy="207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580550" y="205975"/>
            <a:ext cx="7115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Validation and Documentation</a:t>
            </a:r>
            <a:endParaRPr/>
          </a:p>
        </p:txBody>
      </p:sp>
      <p:pic>
        <p:nvPicPr>
          <p:cNvPr id="214" name="Google Shape;214;p31"/>
          <p:cNvPicPr preferRelativeResize="0"/>
          <p:nvPr/>
        </p:nvPicPr>
        <p:blipFill>
          <a:blip r:embed="rId3">
            <a:alphaModFix/>
          </a:blip>
          <a:stretch>
            <a:fillRect/>
          </a:stretch>
        </p:blipFill>
        <p:spPr>
          <a:xfrm>
            <a:off x="663001" y="1246750"/>
            <a:ext cx="3236350" cy="2302224"/>
          </a:xfrm>
          <a:prstGeom prst="rect">
            <a:avLst/>
          </a:prstGeom>
          <a:noFill/>
          <a:ln>
            <a:noFill/>
          </a:ln>
        </p:spPr>
      </p:pic>
      <p:sp>
        <p:nvSpPr>
          <p:cNvPr id="215" name="Google Shape;215;p31"/>
          <p:cNvSpPr/>
          <p:nvPr/>
        </p:nvSpPr>
        <p:spPr>
          <a:xfrm>
            <a:off x="4071700" y="2229275"/>
            <a:ext cx="1272600" cy="40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1"/>
          <p:cNvPicPr preferRelativeResize="0"/>
          <p:nvPr/>
        </p:nvPicPr>
        <p:blipFill>
          <a:blip r:embed="rId4">
            <a:alphaModFix/>
          </a:blip>
          <a:stretch>
            <a:fillRect/>
          </a:stretch>
        </p:blipFill>
        <p:spPr>
          <a:xfrm>
            <a:off x="5383300" y="1246750"/>
            <a:ext cx="2984025" cy="3032724"/>
          </a:xfrm>
          <a:prstGeom prst="rect">
            <a:avLst/>
          </a:prstGeom>
          <a:noFill/>
          <a:ln>
            <a:noFill/>
          </a:ln>
        </p:spPr>
      </p:pic>
      <p:sp>
        <p:nvSpPr>
          <p:cNvPr id="217" name="Google Shape;217;p31"/>
          <p:cNvSpPr txBox="1"/>
          <p:nvPr/>
        </p:nvSpPr>
        <p:spPr>
          <a:xfrm>
            <a:off x="1190225" y="950000"/>
            <a:ext cx="962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Old Wiki</a:t>
            </a:r>
            <a:endParaRPr sz="1000">
              <a:solidFill>
                <a:srgbClr val="FFFFFF"/>
              </a:solidFill>
              <a:latin typeface="Lexend Deca"/>
              <a:ea typeface="Lexend Deca"/>
              <a:cs typeface="Lexend Deca"/>
              <a:sym typeface="Lexend Deca"/>
            </a:endParaRPr>
          </a:p>
        </p:txBody>
      </p:sp>
      <p:sp>
        <p:nvSpPr>
          <p:cNvPr id="218" name="Google Shape;218;p31"/>
          <p:cNvSpPr txBox="1"/>
          <p:nvPr/>
        </p:nvSpPr>
        <p:spPr>
          <a:xfrm>
            <a:off x="4472650" y="1912750"/>
            <a:ext cx="47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to</a:t>
            </a:r>
            <a:endParaRPr sz="1000">
              <a:solidFill>
                <a:srgbClr val="FFFFFF"/>
              </a:solidFill>
              <a:latin typeface="Lexend Deca"/>
              <a:ea typeface="Lexend Deca"/>
              <a:cs typeface="Lexend Deca"/>
              <a:sym typeface="Lexend Deca"/>
            </a:endParaRPr>
          </a:p>
        </p:txBody>
      </p:sp>
      <p:sp>
        <p:nvSpPr>
          <p:cNvPr id="219" name="Google Shape;219;p31"/>
          <p:cNvSpPr txBox="1"/>
          <p:nvPr/>
        </p:nvSpPr>
        <p:spPr>
          <a:xfrm>
            <a:off x="5802375" y="950000"/>
            <a:ext cx="926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Deca"/>
                <a:ea typeface="Lexend Deca"/>
                <a:cs typeface="Lexend Deca"/>
                <a:sym typeface="Lexend Deca"/>
              </a:rPr>
              <a:t>New Wiki</a:t>
            </a:r>
            <a:endParaRPr sz="1000">
              <a:solidFill>
                <a:srgbClr val="FFFFFF"/>
              </a:solidFill>
              <a:latin typeface="Lexend Deca"/>
              <a:ea typeface="Lexend Deca"/>
              <a:cs typeface="Lexend Deca"/>
              <a:sym typeface="Lexend Deca"/>
            </a:endParaRPr>
          </a:p>
        </p:txBody>
      </p:sp>
      <p:pic>
        <p:nvPicPr>
          <p:cNvPr id="220" name="Google Shape;220;p31"/>
          <p:cNvPicPr preferRelativeResize="0"/>
          <p:nvPr/>
        </p:nvPicPr>
        <p:blipFill>
          <a:blip r:embed="rId5">
            <a:alphaModFix/>
          </a:blip>
          <a:stretch>
            <a:fillRect/>
          </a:stretch>
        </p:blipFill>
        <p:spPr>
          <a:xfrm>
            <a:off x="742225" y="4003249"/>
            <a:ext cx="4505325" cy="304800"/>
          </a:xfrm>
          <a:prstGeom prst="rect">
            <a:avLst/>
          </a:prstGeom>
          <a:noFill/>
          <a:ln>
            <a:noFill/>
          </a:ln>
        </p:spPr>
      </p:pic>
      <p:pic>
        <p:nvPicPr>
          <p:cNvPr id="221" name="Google Shape;221;p31"/>
          <p:cNvPicPr preferRelativeResize="0"/>
          <p:nvPr/>
        </p:nvPicPr>
        <p:blipFill>
          <a:blip r:embed="rId6">
            <a:alphaModFix/>
          </a:blip>
          <a:stretch>
            <a:fillRect/>
          </a:stretch>
        </p:blipFill>
        <p:spPr>
          <a:xfrm>
            <a:off x="742225" y="4381325"/>
            <a:ext cx="4505325" cy="304800"/>
          </a:xfrm>
          <a:prstGeom prst="rect">
            <a:avLst/>
          </a:prstGeom>
          <a:noFill/>
          <a:ln>
            <a:noFill/>
          </a:ln>
        </p:spPr>
      </p:pic>
      <p:sp>
        <p:nvSpPr>
          <p:cNvPr id="222" name="Google Shape;222;p31"/>
          <p:cNvSpPr txBox="1"/>
          <p:nvPr/>
        </p:nvSpPr>
        <p:spPr>
          <a:xfrm>
            <a:off x="742225" y="3699800"/>
            <a:ext cx="286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Lexend Deca"/>
                <a:ea typeface="Lexend Deca"/>
                <a:cs typeface="Lexend Deca"/>
                <a:sym typeface="Lexend Deca"/>
              </a:rPr>
              <a:t>And more back-end validation</a:t>
            </a:r>
            <a:endParaRPr sz="1000">
              <a:solidFill>
                <a:srgbClr val="FFFFFF"/>
              </a:solidFill>
              <a:latin typeface="Lexend Deca"/>
              <a:ea typeface="Lexend Deca"/>
              <a:cs typeface="Lexend Deca"/>
              <a:sym typeface="Lexend De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580550" y="205975"/>
            <a:ext cx="7115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a:t>
            </a:r>
            <a:r>
              <a:rPr lang="en"/>
              <a:t> Documentation</a:t>
            </a:r>
            <a:endParaRPr/>
          </a:p>
        </p:txBody>
      </p:sp>
      <p:pic>
        <p:nvPicPr>
          <p:cNvPr id="228" name="Google Shape;228;p32"/>
          <p:cNvPicPr preferRelativeResize="0"/>
          <p:nvPr/>
        </p:nvPicPr>
        <p:blipFill>
          <a:blip r:embed="rId3">
            <a:alphaModFix/>
          </a:blip>
          <a:stretch>
            <a:fillRect/>
          </a:stretch>
        </p:blipFill>
        <p:spPr>
          <a:xfrm>
            <a:off x="5541825" y="1148900"/>
            <a:ext cx="3300198" cy="3775324"/>
          </a:xfrm>
          <a:prstGeom prst="rect">
            <a:avLst/>
          </a:prstGeom>
          <a:noFill/>
          <a:ln>
            <a:noFill/>
          </a:ln>
        </p:spPr>
      </p:pic>
      <p:pic>
        <p:nvPicPr>
          <p:cNvPr id="229" name="Google Shape;229;p32"/>
          <p:cNvPicPr preferRelativeResize="0"/>
          <p:nvPr/>
        </p:nvPicPr>
        <p:blipFill>
          <a:blip r:embed="rId4">
            <a:alphaModFix/>
          </a:blip>
          <a:stretch>
            <a:fillRect/>
          </a:stretch>
        </p:blipFill>
        <p:spPr>
          <a:xfrm>
            <a:off x="363600" y="3237875"/>
            <a:ext cx="4940300" cy="1413750"/>
          </a:xfrm>
          <a:prstGeom prst="rect">
            <a:avLst/>
          </a:prstGeom>
          <a:noFill/>
          <a:ln>
            <a:noFill/>
          </a:ln>
        </p:spPr>
      </p:pic>
      <p:pic>
        <p:nvPicPr>
          <p:cNvPr id="230" name="Google Shape;230;p32"/>
          <p:cNvPicPr preferRelativeResize="0"/>
          <p:nvPr/>
        </p:nvPicPr>
        <p:blipFill>
          <a:blip r:embed="rId5">
            <a:alphaModFix/>
          </a:blip>
          <a:stretch>
            <a:fillRect/>
          </a:stretch>
        </p:blipFill>
        <p:spPr>
          <a:xfrm>
            <a:off x="527088" y="1537202"/>
            <a:ext cx="2948675" cy="424750"/>
          </a:xfrm>
          <a:prstGeom prst="rect">
            <a:avLst/>
          </a:prstGeom>
          <a:noFill/>
          <a:ln>
            <a:noFill/>
          </a:ln>
        </p:spPr>
      </p:pic>
      <p:pic>
        <p:nvPicPr>
          <p:cNvPr id="231" name="Google Shape;231;p32"/>
          <p:cNvPicPr preferRelativeResize="0"/>
          <p:nvPr/>
        </p:nvPicPr>
        <p:blipFill>
          <a:blip r:embed="rId6">
            <a:alphaModFix/>
          </a:blip>
          <a:stretch>
            <a:fillRect/>
          </a:stretch>
        </p:blipFill>
        <p:spPr>
          <a:xfrm>
            <a:off x="514800" y="2029375"/>
            <a:ext cx="2973250" cy="424750"/>
          </a:xfrm>
          <a:prstGeom prst="rect">
            <a:avLst/>
          </a:prstGeom>
          <a:noFill/>
          <a:ln>
            <a:noFill/>
          </a:ln>
        </p:spPr>
      </p:pic>
      <p:sp>
        <p:nvSpPr>
          <p:cNvPr id="232" name="Google Shape;232;p32"/>
          <p:cNvSpPr txBox="1"/>
          <p:nvPr/>
        </p:nvSpPr>
        <p:spPr>
          <a:xfrm>
            <a:off x="279550" y="2803975"/>
            <a:ext cx="240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exend Deca"/>
                <a:ea typeface="Lexend Deca"/>
                <a:cs typeface="Lexend Deca"/>
                <a:sym typeface="Lexend Deca"/>
              </a:rPr>
              <a:t>Function Documentation</a:t>
            </a:r>
            <a:endParaRPr sz="1200">
              <a:solidFill>
                <a:schemeClr val="lt1"/>
              </a:solidFill>
              <a:latin typeface="Lexend Deca"/>
              <a:ea typeface="Lexend Deca"/>
              <a:cs typeface="Lexend Deca"/>
              <a:sym typeface="Lexend Deca"/>
            </a:endParaRPr>
          </a:p>
        </p:txBody>
      </p:sp>
      <p:sp>
        <p:nvSpPr>
          <p:cNvPr id="233" name="Google Shape;233;p32"/>
          <p:cNvSpPr txBox="1"/>
          <p:nvPr/>
        </p:nvSpPr>
        <p:spPr>
          <a:xfrm>
            <a:off x="5602375" y="833050"/>
            <a:ext cx="205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exend Deca"/>
                <a:ea typeface="Lexend Deca"/>
                <a:cs typeface="Lexend Deca"/>
                <a:sym typeface="Lexend Deca"/>
              </a:rPr>
              <a:t>Wiki</a:t>
            </a:r>
            <a:endParaRPr sz="1200">
              <a:solidFill>
                <a:schemeClr val="lt1"/>
              </a:solidFill>
              <a:latin typeface="Lexend Deca"/>
              <a:ea typeface="Lexend Deca"/>
              <a:cs typeface="Lexend Deca"/>
              <a:sym typeface="Lexend De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580550" y="205975"/>
            <a:ext cx="71151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“/polls” route rework</a:t>
            </a:r>
            <a:endParaRPr/>
          </a:p>
        </p:txBody>
      </p:sp>
      <p:sp>
        <p:nvSpPr>
          <p:cNvPr id="239" name="Google Shape;239;p33"/>
          <p:cNvSpPr txBox="1"/>
          <p:nvPr>
            <p:ph idx="1" type="body"/>
          </p:nvPr>
        </p:nvSpPr>
        <p:spPr>
          <a:xfrm>
            <a:off x="580550" y="1352550"/>
            <a:ext cx="3579300" cy="3161700"/>
          </a:xfrm>
          <a:prstGeom prst="rect">
            <a:avLst/>
          </a:prstGeom>
        </p:spPr>
        <p:txBody>
          <a:bodyPr anchorCtr="0" anchor="t" bIns="0" lIns="0" spcFirstLastPara="1" rIns="0" wrap="square" tIns="0">
            <a:noAutofit/>
          </a:bodyPr>
          <a:lstStyle/>
          <a:p>
            <a:pPr indent="-336550" lvl="0" marL="457200" rtl="0" algn="l">
              <a:spcBef>
                <a:spcPts val="600"/>
              </a:spcBef>
              <a:spcAft>
                <a:spcPts val="0"/>
              </a:spcAft>
              <a:buSzPts val="1700"/>
              <a:buChar char="⬡"/>
            </a:pPr>
            <a:r>
              <a:rPr lang="en" sz="1700"/>
              <a:t>Request body validation</a:t>
            </a:r>
            <a:endParaRPr sz="1700"/>
          </a:p>
          <a:p>
            <a:pPr indent="-336550" lvl="0" marL="457200" rtl="0" algn="l">
              <a:spcBef>
                <a:spcPts val="0"/>
              </a:spcBef>
              <a:spcAft>
                <a:spcPts val="0"/>
              </a:spcAft>
              <a:buSzPts val="1700"/>
              <a:buChar char="⬡"/>
            </a:pPr>
            <a:r>
              <a:rPr lang="en" sz="1700"/>
              <a:t>Unified response format</a:t>
            </a:r>
            <a:endParaRPr sz="1700"/>
          </a:p>
          <a:p>
            <a:pPr indent="-336550" lvl="0" marL="457200" rtl="0" algn="l">
              <a:spcBef>
                <a:spcPts val="0"/>
              </a:spcBef>
              <a:spcAft>
                <a:spcPts val="0"/>
              </a:spcAft>
              <a:buSzPts val="1700"/>
              <a:buChar char="⬡"/>
            </a:pPr>
            <a:r>
              <a:rPr lang="en" sz="1700"/>
              <a:t>JSDOC style documentation</a:t>
            </a:r>
            <a:endParaRPr sz="1700"/>
          </a:p>
          <a:p>
            <a:pPr indent="-336550" lvl="0" marL="457200" rtl="0" algn="l">
              <a:spcBef>
                <a:spcPts val="0"/>
              </a:spcBef>
              <a:spcAft>
                <a:spcPts val="0"/>
              </a:spcAft>
              <a:buSzPts val="1700"/>
              <a:buChar char="⬡"/>
            </a:pPr>
            <a:r>
              <a:rPr lang="en" sz="1700"/>
              <a:t>Wiki documentation</a:t>
            </a:r>
            <a:endParaRPr sz="1700"/>
          </a:p>
          <a:p>
            <a:pPr indent="-336550" lvl="0" marL="457200" rtl="0" algn="l">
              <a:spcBef>
                <a:spcPts val="0"/>
              </a:spcBef>
              <a:spcAft>
                <a:spcPts val="0"/>
              </a:spcAft>
              <a:buSzPts val="1700"/>
              <a:buChar char="⬡"/>
            </a:pPr>
            <a:r>
              <a:rPr lang="en" sz="1700"/>
              <a:t>Asynchronous</a:t>
            </a:r>
            <a:r>
              <a:rPr lang="en" sz="1700"/>
              <a:t> code</a:t>
            </a:r>
            <a:endParaRPr sz="1700"/>
          </a:p>
          <a:p>
            <a:pPr indent="-336550" lvl="0" marL="457200" rtl="0" algn="l">
              <a:spcBef>
                <a:spcPts val="0"/>
              </a:spcBef>
              <a:spcAft>
                <a:spcPts val="0"/>
              </a:spcAft>
              <a:buSzPts val="1700"/>
              <a:buChar char="⬡"/>
            </a:pPr>
            <a:r>
              <a:rPr lang="en" sz="1700"/>
              <a:t>Error handling</a:t>
            </a:r>
            <a:endParaRPr sz="1700"/>
          </a:p>
          <a:p>
            <a:pPr indent="-336550" lvl="0" marL="457200" rtl="0" algn="l">
              <a:spcBef>
                <a:spcPts val="0"/>
              </a:spcBef>
              <a:spcAft>
                <a:spcPts val="0"/>
              </a:spcAft>
              <a:buSzPts val="1700"/>
              <a:buChar char="⬡"/>
            </a:pPr>
            <a:r>
              <a:rPr lang="en" sz="1700"/>
              <a:t>Make sure code actually works and comply with the decided format.</a:t>
            </a:r>
            <a:endParaRPr sz="1700"/>
          </a:p>
          <a:p>
            <a:pPr indent="-336550" lvl="0" marL="457200" rtl="0" algn="l">
              <a:spcBef>
                <a:spcPts val="0"/>
              </a:spcBef>
              <a:spcAft>
                <a:spcPts val="0"/>
              </a:spcAft>
              <a:buSzPts val="1700"/>
              <a:buChar char="⬡"/>
            </a:pPr>
            <a:r>
              <a:rPr lang="en" sz="1700"/>
              <a:t>Middleware and helper functions</a:t>
            </a:r>
            <a:endParaRPr sz="1700"/>
          </a:p>
          <a:p>
            <a:pPr indent="0" lvl="0" marL="0" rtl="0" algn="l">
              <a:spcBef>
                <a:spcPts val="600"/>
              </a:spcBef>
              <a:spcAft>
                <a:spcPts val="0"/>
              </a:spcAft>
              <a:buNone/>
            </a:pPr>
            <a:r>
              <a:t/>
            </a:r>
            <a:endParaRPr sz="1700"/>
          </a:p>
        </p:txBody>
      </p:sp>
      <p:pic>
        <p:nvPicPr>
          <p:cNvPr id="240" name="Google Shape;240;p33"/>
          <p:cNvPicPr preferRelativeResize="0"/>
          <p:nvPr/>
        </p:nvPicPr>
        <p:blipFill>
          <a:blip r:embed="rId3">
            <a:alphaModFix/>
          </a:blip>
          <a:stretch>
            <a:fillRect/>
          </a:stretch>
        </p:blipFill>
        <p:spPr>
          <a:xfrm>
            <a:off x="4230548" y="1422173"/>
            <a:ext cx="4688500" cy="801675"/>
          </a:xfrm>
          <a:prstGeom prst="rect">
            <a:avLst/>
          </a:prstGeom>
          <a:noFill/>
          <a:ln>
            <a:noFill/>
          </a:ln>
        </p:spPr>
      </p:pic>
      <p:pic>
        <p:nvPicPr>
          <p:cNvPr id="241" name="Google Shape;241;p33"/>
          <p:cNvPicPr preferRelativeResize="0"/>
          <p:nvPr/>
        </p:nvPicPr>
        <p:blipFill>
          <a:blip r:embed="rId4">
            <a:alphaModFix/>
          </a:blip>
          <a:stretch>
            <a:fillRect/>
          </a:stretch>
        </p:blipFill>
        <p:spPr>
          <a:xfrm>
            <a:off x="4573350" y="2305148"/>
            <a:ext cx="4002896" cy="2614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What is Poll Buddy?</a:t>
            </a:r>
            <a:endParaRPr>
              <a:solidFill>
                <a:schemeClr val="lt1"/>
              </a:solidFill>
            </a:endParaRPr>
          </a:p>
        </p:txBody>
      </p:sp>
      <p:sp>
        <p:nvSpPr>
          <p:cNvPr id="84" name="Google Shape;84;p16"/>
          <p:cNvSpPr txBox="1"/>
          <p:nvPr>
            <p:ph idx="1" type="body"/>
          </p:nvPr>
        </p:nvSpPr>
        <p:spPr>
          <a:xfrm>
            <a:off x="580550" y="1352550"/>
            <a:ext cx="7137300" cy="3161700"/>
          </a:xfrm>
          <a:prstGeom prst="rect">
            <a:avLst/>
          </a:prstGeom>
        </p:spPr>
        <p:txBody>
          <a:bodyPr anchorCtr="0" anchor="t" bIns="0" lIns="0" spcFirstLastPara="1" rIns="0" wrap="square" tIns="0">
            <a:noAutofit/>
          </a:bodyPr>
          <a:lstStyle/>
          <a:p>
            <a:pPr indent="-355600" lvl="0" marL="457200" rtl="0" algn="l">
              <a:lnSpc>
                <a:spcPct val="150000"/>
              </a:lnSpc>
              <a:spcBef>
                <a:spcPts val="600"/>
              </a:spcBef>
              <a:spcAft>
                <a:spcPts val="0"/>
              </a:spcAft>
              <a:buClr>
                <a:schemeClr val="lt1"/>
              </a:buClr>
              <a:buSzPts val="2000"/>
              <a:buFont typeface="Muli"/>
              <a:buChar char="⬡"/>
            </a:pPr>
            <a:r>
              <a:rPr lang="en" sz="2000">
                <a:solidFill>
                  <a:schemeClr val="lt1"/>
                </a:solidFill>
                <a:latin typeface="Muli"/>
                <a:ea typeface="Muli"/>
                <a:cs typeface="Muli"/>
                <a:sym typeface="Muli"/>
              </a:rPr>
              <a:t>Website alternative to iClickers</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Virtual polling system</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Affordable, easy</a:t>
            </a:r>
            <a:r>
              <a:rPr lang="en" sz="2000">
                <a:latin typeface="Muli"/>
                <a:ea typeface="Muli"/>
                <a:cs typeface="Muli"/>
                <a:sym typeface="Muli"/>
              </a:rPr>
              <a:t> </a:t>
            </a:r>
            <a:r>
              <a:rPr lang="en" sz="2000">
                <a:solidFill>
                  <a:schemeClr val="lt1"/>
                </a:solidFill>
                <a:latin typeface="Muli"/>
                <a:ea typeface="Muli"/>
                <a:cs typeface="Muli"/>
                <a:sym typeface="Muli"/>
              </a:rPr>
              <a:t>to</a:t>
            </a:r>
            <a:r>
              <a:rPr lang="en" sz="2000">
                <a:latin typeface="Muli"/>
                <a:ea typeface="Muli"/>
                <a:cs typeface="Muli"/>
                <a:sym typeface="Muli"/>
              </a:rPr>
              <a:t> </a:t>
            </a:r>
            <a:r>
              <a:rPr lang="en" sz="2000">
                <a:solidFill>
                  <a:schemeClr val="lt1"/>
                </a:solidFill>
                <a:latin typeface="Muli"/>
                <a:ea typeface="Muli"/>
                <a:cs typeface="Muli"/>
                <a:sym typeface="Muli"/>
              </a:rPr>
              <a:t>use, and interactive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latin typeface="Muli"/>
                <a:ea typeface="Muli"/>
                <a:cs typeface="Muli"/>
                <a:sym typeface="Muli"/>
              </a:rPr>
              <a:t>Powerful views for everyone</a:t>
            </a:r>
            <a:endParaRPr sz="2000">
              <a:solidFill>
                <a:schemeClr val="lt1"/>
              </a:solidFill>
              <a:latin typeface="Muli"/>
              <a:ea typeface="Muli"/>
              <a:cs typeface="Muli"/>
              <a:sym typeface="Muli"/>
            </a:endParaRPr>
          </a:p>
          <a:p>
            <a:pPr indent="-355600" lvl="0" marL="457200" rtl="0" algn="l">
              <a:lnSpc>
                <a:spcPct val="150000"/>
              </a:lnSpc>
              <a:spcBef>
                <a:spcPts val="0"/>
              </a:spcBef>
              <a:spcAft>
                <a:spcPts val="0"/>
              </a:spcAft>
              <a:buClr>
                <a:schemeClr val="lt1"/>
              </a:buClr>
              <a:buSzPts val="2000"/>
              <a:buFont typeface="Muli"/>
              <a:buChar char="⬡"/>
            </a:pPr>
            <a:r>
              <a:rPr lang="en" sz="2000">
                <a:solidFill>
                  <a:schemeClr val="lt1"/>
                </a:solidFill>
                <a:latin typeface="Muli"/>
                <a:ea typeface="Muli"/>
                <a:cs typeface="Muli"/>
                <a:sym typeface="Muli"/>
              </a:rPr>
              <a:t>Integratable with RPI platforms like CAS</a:t>
            </a:r>
            <a:endParaRPr sz="2000">
              <a:solidFill>
                <a:schemeClr val="lt1"/>
              </a:solidFill>
              <a:latin typeface="Muli"/>
              <a:ea typeface="Muli"/>
              <a:cs typeface="Muli"/>
              <a:sym typeface="Muli"/>
            </a:endParaRPr>
          </a:p>
        </p:txBody>
      </p:sp>
      <p:pic>
        <p:nvPicPr>
          <p:cNvPr id="85" name="Google Shape;85;p16"/>
          <p:cNvPicPr preferRelativeResize="0"/>
          <p:nvPr/>
        </p:nvPicPr>
        <p:blipFill>
          <a:blip r:embed="rId3">
            <a:alphaModFix/>
          </a:blip>
          <a:stretch>
            <a:fillRect/>
          </a:stretch>
        </p:blipFill>
        <p:spPr>
          <a:xfrm>
            <a:off x="5600075" y="205975"/>
            <a:ext cx="3289725" cy="1850475"/>
          </a:xfrm>
          <a:prstGeom prst="rect">
            <a:avLst/>
          </a:prstGeom>
          <a:noFill/>
          <a:ln>
            <a:noFill/>
          </a:ln>
        </p:spPr>
      </p:pic>
      <p:pic>
        <p:nvPicPr>
          <p:cNvPr id="86" name="Google Shape;86;p16"/>
          <p:cNvPicPr preferRelativeResize="0"/>
          <p:nvPr/>
        </p:nvPicPr>
        <p:blipFill>
          <a:blip r:embed="rId4">
            <a:alphaModFix/>
          </a:blip>
          <a:stretch>
            <a:fillRect/>
          </a:stretch>
        </p:blipFill>
        <p:spPr>
          <a:xfrm>
            <a:off x="7197850" y="205971"/>
            <a:ext cx="348478" cy="85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4294967295" type="ctrTitle"/>
          </p:nvPr>
        </p:nvSpPr>
        <p:spPr>
          <a:xfrm>
            <a:off x="1485900" y="1755150"/>
            <a:ext cx="61722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a:p>
            <a:pPr indent="0" lvl="0" marL="0" rtl="0" algn="ctr">
              <a:spcBef>
                <a:spcPts val="0"/>
              </a:spcBef>
              <a:spcAft>
                <a:spcPts val="0"/>
              </a:spcAft>
              <a:buNone/>
            </a:pPr>
            <a:r>
              <a:rPr lang="en" sz="6000">
                <a:solidFill>
                  <a:srgbClr val="FFFFFF"/>
                </a:solidFill>
              </a:rPr>
              <a:t>Any Questions?</a:t>
            </a:r>
            <a:endParaRPr sz="6000">
              <a:solidFill>
                <a:srgbClr val="FFFFFF"/>
              </a:solidFill>
            </a:endParaRPr>
          </a:p>
        </p:txBody>
      </p:sp>
      <p:sp>
        <p:nvSpPr>
          <p:cNvPr id="247" name="Google Shape;247;p34"/>
          <p:cNvSpPr txBox="1"/>
          <p:nvPr/>
        </p:nvSpPr>
        <p:spPr>
          <a:xfrm>
            <a:off x="45675" y="4738175"/>
            <a:ext cx="86697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200" u="sng">
                <a:solidFill>
                  <a:schemeClr val="hlink"/>
                </a:solidFill>
                <a:latin typeface="Muli"/>
                <a:ea typeface="Muli"/>
                <a:cs typeface="Muli"/>
                <a:sym typeface="Muli"/>
                <a:hlinkClick r:id="rId3"/>
              </a:rPr>
              <a:t>https://pollbuddy.app/polls/607e502721601577468b4ba8/results</a:t>
            </a:r>
            <a:endParaRPr sz="2200">
              <a:solidFill>
                <a:schemeClr val="lt1"/>
              </a:solidFill>
              <a:latin typeface="Muli"/>
              <a:ea typeface="Muli"/>
              <a:cs typeface="Muli"/>
              <a:sym typeface="Muli"/>
            </a:endParaRPr>
          </a:p>
        </p:txBody>
      </p:sp>
      <p:pic>
        <p:nvPicPr>
          <p:cNvPr id="248" name="Google Shape;248;p34"/>
          <p:cNvPicPr preferRelativeResize="0"/>
          <p:nvPr/>
        </p:nvPicPr>
        <p:blipFill>
          <a:blip r:embed="rId4">
            <a:alphaModFix/>
          </a:blip>
          <a:stretch>
            <a:fillRect/>
          </a:stretch>
        </p:blipFill>
        <p:spPr>
          <a:xfrm>
            <a:off x="3834575" y="2934875"/>
            <a:ext cx="1474826" cy="1440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Poll Buddy Info</a:t>
            </a:r>
            <a:endParaRPr>
              <a:solidFill>
                <a:schemeClr val="lt1"/>
              </a:solidFill>
            </a:endParaRPr>
          </a:p>
        </p:txBody>
      </p:sp>
      <p:sp>
        <p:nvSpPr>
          <p:cNvPr id="92" name="Google Shape;92;p17"/>
          <p:cNvSpPr txBox="1"/>
          <p:nvPr>
            <p:ph idx="1" type="body"/>
          </p:nvPr>
        </p:nvSpPr>
        <p:spPr>
          <a:xfrm>
            <a:off x="580550" y="1297750"/>
            <a:ext cx="8249400" cy="3529200"/>
          </a:xfrm>
          <a:prstGeom prst="rect">
            <a:avLst/>
          </a:prstGeom>
        </p:spPr>
        <p:txBody>
          <a:bodyPr anchorCtr="0" anchor="t" bIns="0" lIns="0" spcFirstLastPara="1" rIns="0" wrap="square" tIns="0">
            <a:noAutofit/>
          </a:bodyPr>
          <a:lstStyle/>
          <a:p>
            <a:pPr indent="-260350" lvl="0" marL="342900" rtl="0" algn="l">
              <a:lnSpc>
                <a:spcPct val="150000"/>
              </a:lnSpc>
              <a:spcBef>
                <a:spcPts val="600"/>
              </a:spcBef>
              <a:spcAft>
                <a:spcPts val="0"/>
              </a:spcAft>
              <a:buClr>
                <a:schemeClr val="lt1"/>
              </a:buClr>
              <a:buSzPts val="1700"/>
              <a:buFont typeface="Muli"/>
              <a:buChar char="⬡"/>
            </a:pPr>
            <a:r>
              <a:rPr lang="en" sz="1700">
                <a:solidFill>
                  <a:schemeClr val="lt1"/>
                </a:solidFill>
                <a:latin typeface="Muli"/>
                <a:ea typeface="Muli"/>
                <a:cs typeface="Muli"/>
                <a:sym typeface="Muli"/>
              </a:rPr>
              <a:t>Time </a:t>
            </a:r>
            <a:r>
              <a:rPr lang="en" sz="1700">
                <a:latin typeface="Muli"/>
                <a:ea typeface="Muli"/>
                <a:cs typeface="Muli"/>
                <a:sym typeface="Muli"/>
              </a:rPr>
              <a:t>G</a:t>
            </a:r>
            <a:r>
              <a:rPr lang="en" sz="1700">
                <a:solidFill>
                  <a:schemeClr val="lt1"/>
                </a:solidFill>
                <a:latin typeface="Muli"/>
                <a:ea typeface="Muli"/>
                <a:cs typeface="Muli"/>
                <a:sym typeface="Muli"/>
              </a:rPr>
              <a:t>oal</a:t>
            </a:r>
            <a:r>
              <a:rPr lang="en" sz="1700">
                <a:solidFill>
                  <a:schemeClr val="lt1"/>
                </a:solidFill>
                <a:latin typeface="Muli"/>
                <a:ea typeface="Muli"/>
                <a:cs typeface="Muli"/>
                <a:sym typeface="Muli"/>
              </a:rPr>
              <a:t> of the </a:t>
            </a:r>
            <a:r>
              <a:rPr lang="en" sz="1700">
                <a:latin typeface="Muli"/>
                <a:ea typeface="Muli"/>
                <a:cs typeface="Muli"/>
                <a:sym typeface="Muli"/>
              </a:rPr>
              <a:t>P</a:t>
            </a:r>
            <a:r>
              <a:rPr lang="en" sz="1700">
                <a:solidFill>
                  <a:schemeClr val="lt1"/>
                </a:solidFill>
                <a:latin typeface="Muli"/>
                <a:ea typeface="Muli"/>
                <a:cs typeface="Muli"/>
                <a:sym typeface="Muli"/>
              </a:rPr>
              <a:t>roject: </a:t>
            </a:r>
            <a:r>
              <a:rPr lang="en" sz="1700">
                <a:latin typeface="Muli"/>
                <a:ea typeface="Muli"/>
                <a:cs typeface="Muli"/>
                <a:sym typeface="Muli"/>
              </a:rPr>
              <a:t>Demo now!</a:t>
            </a:r>
            <a:endParaRPr sz="1700">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latin typeface="Muli"/>
                <a:ea typeface="Muli"/>
                <a:cs typeface="Muli"/>
                <a:sym typeface="Muli"/>
              </a:rPr>
              <a:t>Public Beta Product: End of Summer 2021</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Clr>
                <a:schemeClr val="lt1"/>
              </a:buClr>
              <a:buSzPts val="1700"/>
              <a:buFont typeface="Muli"/>
              <a:buChar char="⬡"/>
            </a:pPr>
            <a:r>
              <a:rPr lang="en" sz="1700">
                <a:solidFill>
                  <a:schemeClr val="lt1"/>
                </a:solidFill>
                <a:latin typeface="Muli"/>
                <a:ea typeface="Muli"/>
                <a:cs typeface="Muli"/>
                <a:sym typeface="Muli"/>
              </a:rPr>
              <a:t>Repos:</a:t>
            </a:r>
            <a:r>
              <a:rPr lang="en" sz="1700">
                <a:latin typeface="Muli"/>
                <a:ea typeface="Muli"/>
                <a:cs typeface="Muli"/>
                <a:sym typeface="Muli"/>
              </a:rPr>
              <a:t> </a:t>
            </a:r>
            <a:r>
              <a:rPr lang="en" sz="1700" u="sng">
                <a:solidFill>
                  <a:schemeClr val="hlink"/>
                </a:solidFill>
                <a:latin typeface="Muli"/>
                <a:ea typeface="Muli"/>
                <a:cs typeface="Muli"/>
                <a:sym typeface="Muli"/>
                <a:hlinkClick r:id="rId3"/>
              </a:rPr>
              <a:t>https://github.com/PollBuddy</a:t>
            </a:r>
            <a:endParaRPr sz="1700">
              <a:solidFill>
                <a:schemeClr val="lt1"/>
              </a:solidFill>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Licenses: MIT</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Contributors</a:t>
            </a:r>
            <a:r>
              <a:rPr lang="en" sz="1700">
                <a:latin typeface="Muli"/>
                <a:ea typeface="Muli"/>
                <a:cs typeface="Muli"/>
                <a:sym typeface="Muli"/>
              </a:rPr>
              <a:t>: Anyone can access the repos.</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Poll Buddy members can work directly with the repo through branches and pull requests. Outside contributors can fork and PR.</a:t>
            </a:r>
            <a:endParaRPr sz="1700">
              <a:latin typeface="Muli"/>
              <a:ea typeface="Muli"/>
              <a:cs typeface="Muli"/>
              <a:sym typeface="Muli"/>
            </a:endParaRPr>
          </a:p>
          <a:p>
            <a:pPr indent="-260350" lvl="0" marL="342900" rtl="0" algn="l">
              <a:lnSpc>
                <a:spcPct val="150000"/>
              </a:lnSpc>
              <a:spcBef>
                <a:spcPts val="0"/>
              </a:spcBef>
              <a:spcAft>
                <a:spcPts val="0"/>
              </a:spcAft>
              <a:buSzPts val="1700"/>
              <a:buFont typeface="Muli"/>
              <a:buChar char="⬡"/>
            </a:pPr>
            <a:r>
              <a:rPr lang="en" sz="1700">
                <a:latin typeface="Muli"/>
                <a:ea typeface="Muli"/>
                <a:cs typeface="Muli"/>
                <a:sym typeface="Muli"/>
              </a:rPr>
              <a:t>Github issue list gives potential tasks to work on. We also now have a Contribution Guide and Wiki with ever expanding documentation.</a:t>
            </a:r>
            <a:endParaRPr sz="1700">
              <a:latin typeface="Muli"/>
              <a:ea typeface="Muli"/>
              <a:cs typeface="Muli"/>
              <a:sym typeface="Muli"/>
            </a:endParaRPr>
          </a:p>
        </p:txBody>
      </p:sp>
      <p:pic>
        <p:nvPicPr>
          <p:cNvPr id="93" name="Google Shape;93;p17"/>
          <p:cNvPicPr preferRelativeResize="0"/>
          <p:nvPr/>
        </p:nvPicPr>
        <p:blipFill rotWithShape="1">
          <a:blip r:embed="rId4">
            <a:alphaModFix/>
          </a:blip>
          <a:srcRect b="1085" l="0" r="0" t="1076"/>
          <a:stretch/>
        </p:blipFill>
        <p:spPr>
          <a:xfrm>
            <a:off x="5877550" y="127775"/>
            <a:ext cx="3137972" cy="31277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Managing the Project</a:t>
            </a:r>
            <a:endParaRPr>
              <a:solidFill>
                <a:schemeClr val="lt1"/>
              </a:solidFill>
            </a:endParaRPr>
          </a:p>
        </p:txBody>
      </p:sp>
      <p:sp>
        <p:nvSpPr>
          <p:cNvPr id="99" name="Google Shape;99;p18"/>
          <p:cNvSpPr txBox="1"/>
          <p:nvPr>
            <p:ph idx="1" type="body"/>
          </p:nvPr>
        </p:nvSpPr>
        <p:spPr>
          <a:xfrm>
            <a:off x="580550" y="1240475"/>
            <a:ext cx="5954100" cy="1710000"/>
          </a:xfrm>
          <a:prstGeom prst="rect">
            <a:avLst/>
          </a:prstGeom>
        </p:spPr>
        <p:txBody>
          <a:bodyPr anchorCtr="0" anchor="t" bIns="0" lIns="0" spcFirstLastPara="1" rIns="0" wrap="square" tIns="0">
            <a:noAutofit/>
          </a:bodyPr>
          <a:lstStyle/>
          <a:p>
            <a:pPr indent="-279400" lvl="0" marL="342900" rtl="0" algn="l">
              <a:spcBef>
                <a:spcPts val="600"/>
              </a:spcBef>
              <a:spcAft>
                <a:spcPts val="0"/>
              </a:spcAft>
              <a:buSzPts val="2000"/>
              <a:buChar char="⬡"/>
            </a:pPr>
            <a:r>
              <a:rPr lang="en" sz="2000"/>
              <a:t>Milestones were broken down into months and issues per month.</a:t>
            </a:r>
            <a:endParaRPr sz="2000"/>
          </a:p>
          <a:p>
            <a:pPr indent="-279400" lvl="0" marL="342900" rtl="0" algn="l">
              <a:spcBef>
                <a:spcPts val="0"/>
              </a:spcBef>
              <a:spcAft>
                <a:spcPts val="0"/>
              </a:spcAft>
              <a:buSzPts val="2000"/>
              <a:buChar char="⬡"/>
            </a:pPr>
            <a:r>
              <a:rPr lang="en" sz="2000"/>
              <a:t>Issues used as trackers for todo items. Labeled frontend / backend / other tags as relevant.</a:t>
            </a:r>
            <a:endParaRPr sz="1600">
              <a:latin typeface="Muli"/>
              <a:ea typeface="Muli"/>
              <a:cs typeface="Muli"/>
              <a:sym typeface="Muli"/>
            </a:endParaRPr>
          </a:p>
        </p:txBody>
      </p:sp>
      <p:pic>
        <p:nvPicPr>
          <p:cNvPr id="100" name="Google Shape;100;p18"/>
          <p:cNvPicPr preferRelativeResize="0"/>
          <p:nvPr/>
        </p:nvPicPr>
        <p:blipFill rotWithShape="1">
          <a:blip r:embed="rId3">
            <a:alphaModFix/>
          </a:blip>
          <a:srcRect b="14391" l="0" r="0" t="14398"/>
          <a:stretch/>
        </p:blipFill>
        <p:spPr>
          <a:xfrm>
            <a:off x="6665750" y="2093783"/>
            <a:ext cx="2355049" cy="337275"/>
          </a:xfrm>
          <a:prstGeom prst="rect">
            <a:avLst/>
          </a:prstGeom>
          <a:noFill/>
          <a:ln>
            <a:noFill/>
          </a:ln>
        </p:spPr>
      </p:pic>
      <p:pic>
        <p:nvPicPr>
          <p:cNvPr id="101" name="Google Shape;101;p18"/>
          <p:cNvPicPr preferRelativeResize="0"/>
          <p:nvPr/>
        </p:nvPicPr>
        <p:blipFill rotWithShape="1">
          <a:blip r:embed="rId4">
            <a:alphaModFix/>
          </a:blip>
          <a:srcRect b="12958" l="0" r="0" t="12951"/>
          <a:stretch/>
        </p:blipFill>
        <p:spPr>
          <a:xfrm>
            <a:off x="6665750" y="1773966"/>
            <a:ext cx="2355050" cy="319822"/>
          </a:xfrm>
          <a:prstGeom prst="rect">
            <a:avLst/>
          </a:prstGeom>
          <a:noFill/>
          <a:ln>
            <a:noFill/>
          </a:ln>
        </p:spPr>
      </p:pic>
      <p:pic>
        <p:nvPicPr>
          <p:cNvPr id="102" name="Google Shape;102;p18"/>
          <p:cNvPicPr preferRelativeResize="0"/>
          <p:nvPr/>
        </p:nvPicPr>
        <p:blipFill rotWithShape="1">
          <a:blip r:embed="rId5">
            <a:alphaModFix/>
          </a:blip>
          <a:srcRect b="0" l="0" r="0" t="0"/>
          <a:stretch/>
        </p:blipFill>
        <p:spPr>
          <a:xfrm>
            <a:off x="4537775" y="3091130"/>
            <a:ext cx="4606223" cy="2053494"/>
          </a:xfrm>
          <a:prstGeom prst="rect">
            <a:avLst/>
          </a:prstGeom>
          <a:noFill/>
          <a:ln>
            <a:noFill/>
          </a:ln>
        </p:spPr>
      </p:pic>
      <p:pic>
        <p:nvPicPr>
          <p:cNvPr id="103" name="Google Shape;103;p18"/>
          <p:cNvPicPr preferRelativeResize="0"/>
          <p:nvPr/>
        </p:nvPicPr>
        <p:blipFill rotWithShape="1">
          <a:blip r:embed="rId6">
            <a:alphaModFix/>
          </a:blip>
          <a:srcRect b="1267" l="0" r="0" t="1267"/>
          <a:stretch/>
        </p:blipFill>
        <p:spPr>
          <a:xfrm>
            <a:off x="0" y="4144175"/>
            <a:ext cx="4537774" cy="1000450"/>
          </a:xfrm>
          <a:prstGeom prst="rect">
            <a:avLst/>
          </a:prstGeom>
          <a:noFill/>
          <a:ln>
            <a:noFill/>
          </a:ln>
        </p:spPr>
      </p:pic>
      <p:pic>
        <p:nvPicPr>
          <p:cNvPr id="104" name="Google Shape;104;p18"/>
          <p:cNvPicPr preferRelativeResize="0"/>
          <p:nvPr/>
        </p:nvPicPr>
        <p:blipFill rotWithShape="1">
          <a:blip r:embed="rId7">
            <a:alphaModFix/>
          </a:blip>
          <a:srcRect b="0" l="1516" r="0" t="0"/>
          <a:stretch/>
        </p:blipFill>
        <p:spPr>
          <a:xfrm>
            <a:off x="6534650" y="159875"/>
            <a:ext cx="2546074" cy="949600"/>
          </a:xfrm>
          <a:prstGeom prst="rect">
            <a:avLst/>
          </a:prstGeom>
          <a:noFill/>
          <a:ln>
            <a:noFill/>
          </a:ln>
        </p:spPr>
      </p:pic>
      <p:sp>
        <p:nvSpPr>
          <p:cNvPr id="105" name="Google Shape;105;p18"/>
          <p:cNvSpPr txBox="1"/>
          <p:nvPr>
            <p:ph idx="1" type="body"/>
          </p:nvPr>
        </p:nvSpPr>
        <p:spPr>
          <a:xfrm>
            <a:off x="51875" y="3141650"/>
            <a:ext cx="4393500" cy="94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latin typeface="Muli"/>
                <a:ea typeface="Muli"/>
                <a:cs typeface="Muli"/>
                <a:sym typeface="Muli"/>
              </a:rPr>
              <a:t>1204 </a:t>
            </a:r>
            <a:r>
              <a:rPr lang="en" sz="1500"/>
              <a:t>t</a:t>
            </a:r>
            <a:r>
              <a:rPr lang="en" sz="1500">
                <a:solidFill>
                  <a:schemeClr val="lt1"/>
                </a:solidFill>
              </a:rPr>
              <a:t>otal </a:t>
            </a:r>
            <a:r>
              <a:rPr lang="en" sz="1500"/>
              <a:t>c</a:t>
            </a:r>
            <a:r>
              <a:rPr lang="en" sz="1500">
                <a:solidFill>
                  <a:schemeClr val="lt1"/>
                </a:solidFill>
              </a:rPr>
              <a:t>ommits </a:t>
            </a:r>
            <a:r>
              <a:rPr lang="en" sz="1500"/>
              <a:t>to master </a:t>
            </a:r>
            <a:r>
              <a:rPr lang="en" sz="1500">
                <a:solidFill>
                  <a:schemeClr val="lt1"/>
                </a:solidFill>
              </a:rPr>
              <a:t>(as of </a:t>
            </a:r>
            <a:r>
              <a:rPr lang="en" sz="1500"/>
              <a:t>4</a:t>
            </a:r>
            <a:r>
              <a:rPr lang="en" sz="1500">
                <a:solidFill>
                  <a:schemeClr val="lt1"/>
                </a:solidFill>
              </a:rPr>
              <a:t>/</a:t>
            </a:r>
            <a:r>
              <a:rPr lang="en" sz="1500"/>
              <a:t>20</a:t>
            </a:r>
            <a:r>
              <a:rPr lang="en" sz="1500">
                <a:solidFill>
                  <a:schemeClr val="lt1"/>
                </a:solidFill>
              </a:rPr>
              <a:t>/202</a:t>
            </a:r>
            <a:r>
              <a:rPr lang="en" sz="1500"/>
              <a:t>1</a:t>
            </a:r>
            <a:r>
              <a:rPr lang="en" sz="1500">
                <a:solidFill>
                  <a:schemeClr val="lt1"/>
                </a:solidFill>
              </a:rPr>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500">
                <a:solidFill>
                  <a:schemeClr val="lt1"/>
                </a:solidFill>
              </a:rPr>
              <a:t>Contributions to master, excluding merge commits:</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Demo</a:t>
            </a:r>
            <a:endParaRPr>
              <a:solidFill>
                <a:schemeClr val="lt1"/>
              </a:solidFill>
            </a:endParaRPr>
          </a:p>
        </p:txBody>
      </p:sp>
      <p:sp>
        <p:nvSpPr>
          <p:cNvPr id="111" name="Google Shape;111;p19"/>
          <p:cNvSpPr txBox="1"/>
          <p:nvPr>
            <p:ph idx="1" type="body"/>
          </p:nvPr>
        </p:nvSpPr>
        <p:spPr>
          <a:xfrm>
            <a:off x="428150" y="1240475"/>
            <a:ext cx="8451600" cy="3354300"/>
          </a:xfrm>
          <a:prstGeom prst="rect">
            <a:avLst/>
          </a:prstGeom>
        </p:spPr>
        <p:txBody>
          <a:bodyPr anchorCtr="0" anchor="t" bIns="0" lIns="0" spcFirstLastPara="1" rIns="0" wrap="square" tIns="0">
            <a:noAutofit/>
          </a:bodyPr>
          <a:lstStyle/>
          <a:p>
            <a:pPr indent="-292100" lvl="0" marL="342900" rtl="0" algn="l">
              <a:spcBef>
                <a:spcPts val="600"/>
              </a:spcBef>
              <a:spcAft>
                <a:spcPts val="0"/>
              </a:spcAft>
              <a:buSzPts val="2200"/>
              <a:buChar char="⬡"/>
            </a:pPr>
            <a:r>
              <a:rPr lang="en" sz="2200"/>
              <a:t>You can try out Poll Buddy right now!</a:t>
            </a:r>
            <a:endParaRPr sz="2200"/>
          </a:p>
          <a:p>
            <a:pPr indent="-292100" lvl="0" marL="342900" rtl="0" algn="l">
              <a:spcBef>
                <a:spcPts val="0"/>
              </a:spcBef>
              <a:spcAft>
                <a:spcPts val="0"/>
              </a:spcAft>
              <a:buSzPts val="2200"/>
              <a:buChar char="⬡"/>
            </a:pPr>
            <a:r>
              <a:rPr lang="en" sz="2200"/>
              <a:t>Try out a poll! </a:t>
            </a:r>
            <a:r>
              <a:rPr lang="en" sz="2200" u="sng">
                <a:solidFill>
                  <a:schemeClr val="hlink"/>
                </a:solidFill>
                <a:hlinkClick r:id="rId3"/>
              </a:rPr>
              <a:t>https://pollbuddy.app/polls/607e502721601577468b4ba8/view</a:t>
            </a:r>
            <a:r>
              <a:rPr lang="en" sz="2200"/>
              <a:t> </a:t>
            </a:r>
            <a:endParaRPr sz="2200"/>
          </a:p>
          <a:p>
            <a:pPr indent="0" lvl="0" marL="342900" rtl="0" algn="l">
              <a:spcBef>
                <a:spcPts val="600"/>
              </a:spcBef>
              <a:spcAft>
                <a:spcPts val="0"/>
              </a:spcAft>
              <a:buNone/>
            </a:pPr>
            <a:r>
              <a:t/>
            </a:r>
            <a:endParaRPr sz="2200"/>
          </a:p>
          <a:p>
            <a:pPr indent="-292100" lvl="0" marL="342900" rtl="0" algn="l">
              <a:spcBef>
                <a:spcPts val="600"/>
              </a:spcBef>
              <a:spcAft>
                <a:spcPts val="0"/>
              </a:spcAft>
              <a:buSzPts val="2200"/>
              <a:buChar char="⬡"/>
            </a:pPr>
            <a:r>
              <a:rPr lang="en" sz="2200"/>
              <a:t>Other pages and features you’ll see in later slides are live and you can check them out with links on each slide!</a:t>
            </a:r>
            <a:endParaRPr sz="1800">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idx="4294967295" type="ctrTitle"/>
          </p:nvPr>
        </p:nvSpPr>
        <p:spPr>
          <a:xfrm>
            <a:off x="2738700" y="399650"/>
            <a:ext cx="3666600" cy="816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Front End</a:t>
            </a:r>
            <a:endParaRPr sz="6000">
              <a:solidFill>
                <a:schemeClr val="lt1"/>
              </a:solidFill>
            </a:endParaRPr>
          </a:p>
        </p:txBody>
      </p:sp>
      <p:pic>
        <p:nvPicPr>
          <p:cNvPr id="117" name="Google Shape;117;p20"/>
          <p:cNvPicPr preferRelativeResize="0"/>
          <p:nvPr/>
        </p:nvPicPr>
        <p:blipFill>
          <a:blip r:embed="rId3">
            <a:alphaModFix/>
          </a:blip>
          <a:stretch>
            <a:fillRect/>
          </a:stretch>
        </p:blipFill>
        <p:spPr>
          <a:xfrm>
            <a:off x="3132571" y="1875143"/>
            <a:ext cx="2878850" cy="3094750"/>
          </a:xfrm>
          <a:prstGeom prst="rect">
            <a:avLst/>
          </a:prstGeom>
          <a:noFill/>
          <a:ln>
            <a:noFill/>
          </a:ln>
        </p:spPr>
      </p:pic>
      <p:pic>
        <p:nvPicPr>
          <p:cNvPr id="118" name="Google Shape;118;p20"/>
          <p:cNvPicPr preferRelativeResize="0"/>
          <p:nvPr/>
        </p:nvPicPr>
        <p:blipFill>
          <a:blip r:embed="rId4">
            <a:alphaModFix/>
          </a:blip>
          <a:stretch>
            <a:fillRect/>
          </a:stretch>
        </p:blipFill>
        <p:spPr>
          <a:xfrm>
            <a:off x="6077750" y="2779825"/>
            <a:ext cx="3095674" cy="1077500"/>
          </a:xfrm>
          <a:prstGeom prst="rect">
            <a:avLst/>
          </a:prstGeom>
          <a:noFill/>
          <a:ln>
            <a:noFill/>
          </a:ln>
        </p:spPr>
      </p:pic>
      <p:pic>
        <p:nvPicPr>
          <p:cNvPr id="119" name="Google Shape;119;p20"/>
          <p:cNvPicPr preferRelativeResize="0"/>
          <p:nvPr/>
        </p:nvPicPr>
        <p:blipFill>
          <a:blip r:embed="rId5">
            <a:alphaModFix/>
          </a:blip>
          <a:stretch>
            <a:fillRect/>
          </a:stretch>
        </p:blipFill>
        <p:spPr>
          <a:xfrm>
            <a:off x="791035" y="2660728"/>
            <a:ext cx="1549175" cy="13917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idx="1" type="body"/>
          </p:nvPr>
        </p:nvSpPr>
        <p:spPr>
          <a:xfrm>
            <a:off x="580550" y="1276350"/>
            <a:ext cx="7952700" cy="31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Muli"/>
                <a:ea typeface="Muli"/>
                <a:cs typeface="Muli"/>
                <a:sym typeface="Muli"/>
              </a:rPr>
              <a:t>Completed:</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Login system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Dynamic functionality for many pages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Refined page styling</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Code and page cleanups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Poll Editor component</a:t>
            </a:r>
            <a:endParaRPr sz="1800">
              <a:latin typeface="Muli"/>
              <a:ea typeface="Muli"/>
              <a:cs typeface="Muli"/>
              <a:sym typeface="Muli"/>
            </a:endParaRPr>
          </a:p>
          <a:p>
            <a:pPr indent="0" lvl="0" marL="457200" rtl="0" algn="l">
              <a:spcBef>
                <a:spcPts val="0"/>
              </a:spcBef>
              <a:spcAft>
                <a:spcPts val="0"/>
              </a:spcAft>
              <a:buNone/>
            </a:pPr>
            <a:r>
              <a:t/>
            </a:r>
            <a:endParaRPr sz="1800">
              <a:latin typeface="Muli"/>
              <a:ea typeface="Muli"/>
              <a:cs typeface="Muli"/>
              <a:sym typeface="Muli"/>
            </a:endParaRPr>
          </a:p>
          <a:p>
            <a:pPr indent="0" lvl="0" marL="0" rtl="0" algn="l">
              <a:spcBef>
                <a:spcPts val="0"/>
              </a:spcBef>
              <a:spcAft>
                <a:spcPts val="0"/>
              </a:spcAft>
              <a:buNone/>
            </a:pPr>
            <a:r>
              <a:rPr lang="en" sz="1800">
                <a:latin typeface="Muli"/>
                <a:ea typeface="Muli"/>
                <a:cs typeface="Muli"/>
                <a:sym typeface="Muli"/>
              </a:rPr>
              <a:t>In Progress:</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Backend integration</a:t>
            </a:r>
            <a:endParaRPr sz="1800">
              <a:latin typeface="Muli"/>
              <a:ea typeface="Muli"/>
              <a:cs typeface="Muli"/>
              <a:sym typeface="Muli"/>
            </a:endParaRPr>
          </a:p>
          <a:p>
            <a:pPr indent="-342900" lvl="0" marL="457200" rtl="0" algn="l">
              <a:spcBef>
                <a:spcPts val="0"/>
              </a:spcBef>
              <a:spcAft>
                <a:spcPts val="0"/>
              </a:spcAft>
              <a:buSzPts val="1800"/>
              <a:buFont typeface="Muli"/>
              <a:buChar char="⬡"/>
            </a:pPr>
            <a:r>
              <a:rPr lang="en" sz="1800">
                <a:latin typeface="Muli"/>
                <a:ea typeface="Muli"/>
                <a:cs typeface="Muli"/>
                <a:sym typeface="Muli"/>
              </a:rPr>
              <a:t>Early testing</a:t>
            </a:r>
            <a:endParaRPr sz="1800">
              <a:latin typeface="Muli"/>
              <a:ea typeface="Muli"/>
              <a:cs typeface="Muli"/>
              <a:sym typeface="Muli"/>
            </a:endParaRPr>
          </a:p>
        </p:txBody>
      </p:sp>
      <p:sp>
        <p:nvSpPr>
          <p:cNvPr id="125" name="Google Shape;125;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Frontend Tasks</a:t>
            </a:r>
            <a:endParaRPr>
              <a:solidFill>
                <a:schemeClr val="lt1"/>
              </a:solidFill>
            </a:endParaRPr>
          </a:p>
        </p:txBody>
      </p:sp>
      <p:pic>
        <p:nvPicPr>
          <p:cNvPr id="126" name="Google Shape;126;p21"/>
          <p:cNvPicPr preferRelativeResize="0"/>
          <p:nvPr/>
        </p:nvPicPr>
        <p:blipFill>
          <a:blip r:embed="rId3">
            <a:alphaModFix/>
          </a:blip>
          <a:stretch>
            <a:fillRect/>
          </a:stretch>
        </p:blipFill>
        <p:spPr>
          <a:xfrm>
            <a:off x="6393325" y="1781150"/>
            <a:ext cx="2529925" cy="1581200"/>
          </a:xfrm>
          <a:prstGeom prst="rect">
            <a:avLst/>
          </a:prstGeom>
          <a:noFill/>
          <a:ln>
            <a:noFill/>
          </a:ln>
        </p:spPr>
      </p:pic>
      <p:sp>
        <p:nvSpPr>
          <p:cNvPr id="127" name="Google Shape;127;p21"/>
          <p:cNvSpPr txBox="1"/>
          <p:nvPr/>
        </p:nvSpPr>
        <p:spPr>
          <a:xfrm rot="-1071706">
            <a:off x="7299392" y="2150727"/>
            <a:ext cx="1090566" cy="771602"/>
          </a:xfrm>
          <a:prstGeom prst="rect">
            <a:avLst/>
          </a:prstGeom>
          <a:noFill/>
          <a:ln>
            <a:noFill/>
          </a:ln>
        </p:spPr>
        <p:txBody>
          <a:bodyPr anchorCtr="0" anchor="t" bIns="91425" lIns="91425" spcFirstLastPara="1" rIns="91425" wrap="square" tIns="91425">
            <a:noAutofit/>
          </a:bodyPr>
          <a:lstStyle/>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Poll</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a:latin typeface="Comic Sans MS"/>
                <a:ea typeface="Comic Sans MS"/>
                <a:cs typeface="Comic Sans MS"/>
                <a:sym typeface="Comic Sans MS"/>
              </a:rPr>
              <a:t>Buddy</a:t>
            </a:r>
            <a:endParaRPr sz="1000">
              <a:latin typeface="Comic Sans MS"/>
              <a:ea typeface="Comic Sans MS"/>
              <a:cs typeface="Comic Sans MS"/>
              <a:sym typeface="Comic Sans MS"/>
            </a:endParaRPr>
          </a:p>
          <a:p>
            <a:pPr indent="-109220" lvl="0" marL="91440" rtl="0" algn="l">
              <a:spcBef>
                <a:spcPts val="0"/>
              </a:spcBef>
              <a:spcAft>
                <a:spcPts val="0"/>
              </a:spcAft>
              <a:buSzPts val="1000"/>
              <a:buFont typeface="Comic Sans MS"/>
              <a:buChar char="●"/>
            </a:pPr>
            <a:r>
              <a:rPr lang="en" sz="1000" strike="sngStrike">
                <a:latin typeface="Comic Sans MS"/>
                <a:ea typeface="Comic Sans MS"/>
                <a:cs typeface="Comic Sans MS"/>
                <a:sym typeface="Comic Sans MS"/>
              </a:rPr>
              <a:t>Take over</a:t>
            </a:r>
            <a:endParaRPr sz="1000" strike="sngStrike">
              <a:latin typeface="Comic Sans MS"/>
              <a:ea typeface="Comic Sans MS"/>
              <a:cs typeface="Comic Sans MS"/>
              <a:sym typeface="Comic Sans MS"/>
            </a:endParaRPr>
          </a:p>
          <a:p>
            <a:pPr indent="0" lvl="0" marL="0" rtl="0" algn="l">
              <a:spcBef>
                <a:spcPts val="0"/>
              </a:spcBef>
              <a:spcAft>
                <a:spcPts val="0"/>
              </a:spcAft>
              <a:buNone/>
            </a:pPr>
            <a:r>
              <a:rPr lang="en" sz="1000">
                <a:latin typeface="Comic Sans MS"/>
                <a:ea typeface="Comic Sans MS"/>
                <a:cs typeface="Comic Sans MS"/>
                <a:sym typeface="Comic Sans MS"/>
              </a:rPr>
              <a:t>Change </a:t>
            </a:r>
            <a:r>
              <a:rPr lang="en" sz="1000">
                <a:latin typeface="Comic Sans MS"/>
                <a:ea typeface="Comic Sans MS"/>
                <a:cs typeface="Comic Sans MS"/>
                <a:sym typeface="Comic Sans MS"/>
              </a:rPr>
              <a:t>t</a:t>
            </a:r>
            <a:r>
              <a:rPr lang="en" sz="1000">
                <a:latin typeface="Comic Sans MS"/>
                <a:ea typeface="Comic Sans MS"/>
                <a:cs typeface="Comic Sans MS"/>
                <a:sym typeface="Comic Sans MS"/>
              </a:rPr>
              <a:t>he world</a:t>
            </a:r>
            <a:endParaRPr sz="10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46500" y="387875"/>
            <a:ext cx="5248500" cy="43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Frontend Login System</a:t>
            </a:r>
            <a:endParaRPr/>
          </a:p>
        </p:txBody>
      </p:sp>
      <p:sp>
        <p:nvSpPr>
          <p:cNvPr id="133" name="Google Shape;133;p22"/>
          <p:cNvSpPr txBox="1"/>
          <p:nvPr/>
        </p:nvSpPr>
        <p:spPr>
          <a:xfrm>
            <a:off x="4246875" y="4739650"/>
            <a:ext cx="4063500" cy="359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en" sz="2000" u="sng">
                <a:solidFill>
                  <a:schemeClr val="hlink"/>
                </a:solidFill>
                <a:latin typeface="Muli"/>
                <a:ea typeface="Muli"/>
                <a:cs typeface="Muli"/>
                <a:sym typeface="Muli"/>
                <a:hlinkClick r:id="rId3"/>
              </a:rPr>
              <a:t>https://pollbuddy.app/login/school</a:t>
            </a:r>
            <a:endParaRPr sz="2000">
              <a:solidFill>
                <a:schemeClr val="lt1"/>
              </a:solidFill>
              <a:latin typeface="Muli"/>
              <a:ea typeface="Muli"/>
              <a:cs typeface="Muli"/>
              <a:sym typeface="Muli"/>
            </a:endParaRPr>
          </a:p>
        </p:txBody>
      </p:sp>
      <p:pic>
        <p:nvPicPr>
          <p:cNvPr id="134" name="Google Shape;134;p22"/>
          <p:cNvPicPr preferRelativeResize="0"/>
          <p:nvPr/>
        </p:nvPicPr>
        <p:blipFill rotWithShape="1">
          <a:blip r:embed="rId4">
            <a:alphaModFix/>
          </a:blip>
          <a:srcRect b="14529" l="5819" r="3822" t="14833"/>
          <a:stretch/>
        </p:blipFill>
        <p:spPr>
          <a:xfrm>
            <a:off x="456162" y="922512"/>
            <a:ext cx="3296026" cy="1820425"/>
          </a:xfrm>
          <a:prstGeom prst="rect">
            <a:avLst/>
          </a:prstGeom>
          <a:noFill/>
          <a:ln>
            <a:noFill/>
          </a:ln>
        </p:spPr>
      </p:pic>
      <p:pic>
        <p:nvPicPr>
          <p:cNvPr id="135" name="Google Shape;135;p22"/>
          <p:cNvPicPr preferRelativeResize="0"/>
          <p:nvPr/>
        </p:nvPicPr>
        <p:blipFill rotWithShape="1">
          <a:blip r:embed="rId5">
            <a:alphaModFix/>
          </a:blip>
          <a:srcRect b="0" l="13388" r="9085" t="7800"/>
          <a:stretch/>
        </p:blipFill>
        <p:spPr>
          <a:xfrm>
            <a:off x="6016875" y="1015450"/>
            <a:ext cx="2496826" cy="3573300"/>
          </a:xfrm>
          <a:prstGeom prst="rect">
            <a:avLst/>
          </a:prstGeom>
          <a:noFill/>
          <a:ln>
            <a:noFill/>
          </a:ln>
        </p:spPr>
      </p:pic>
      <p:pic>
        <p:nvPicPr>
          <p:cNvPr id="136" name="Google Shape;136;p22"/>
          <p:cNvPicPr preferRelativeResize="0"/>
          <p:nvPr/>
        </p:nvPicPr>
        <p:blipFill rotWithShape="1">
          <a:blip r:embed="rId6">
            <a:alphaModFix/>
          </a:blip>
          <a:srcRect b="10586" l="0" r="0" t="0"/>
          <a:stretch/>
        </p:blipFill>
        <p:spPr>
          <a:xfrm>
            <a:off x="45501" y="3449229"/>
            <a:ext cx="4117350" cy="1680747"/>
          </a:xfrm>
          <a:prstGeom prst="rect">
            <a:avLst/>
          </a:prstGeom>
          <a:noFill/>
          <a:ln>
            <a:noFill/>
          </a:ln>
        </p:spPr>
      </p:pic>
      <p:sp>
        <p:nvSpPr>
          <p:cNvPr id="137" name="Google Shape;137;p22"/>
          <p:cNvSpPr/>
          <p:nvPr/>
        </p:nvSpPr>
        <p:spPr>
          <a:xfrm>
            <a:off x="1879175" y="2796063"/>
            <a:ext cx="450000" cy="6000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rot="-6714892">
            <a:off x="4830768" y="2805796"/>
            <a:ext cx="450126" cy="1490151"/>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Various Frontend Touch-ups</a:t>
            </a:r>
            <a:endParaRPr/>
          </a:p>
        </p:txBody>
      </p:sp>
      <p:pic>
        <p:nvPicPr>
          <p:cNvPr id="144" name="Google Shape;144;p23"/>
          <p:cNvPicPr preferRelativeResize="0"/>
          <p:nvPr/>
        </p:nvPicPr>
        <p:blipFill rotWithShape="1">
          <a:blip r:embed="rId3">
            <a:alphaModFix/>
          </a:blip>
          <a:srcRect b="2305" l="1544" r="2504" t="2817"/>
          <a:stretch/>
        </p:blipFill>
        <p:spPr>
          <a:xfrm>
            <a:off x="6266225" y="143850"/>
            <a:ext cx="2729626" cy="2427900"/>
          </a:xfrm>
          <a:prstGeom prst="rect">
            <a:avLst/>
          </a:prstGeom>
          <a:noFill/>
          <a:ln>
            <a:noFill/>
          </a:ln>
        </p:spPr>
      </p:pic>
      <p:pic>
        <p:nvPicPr>
          <p:cNvPr id="145" name="Google Shape;145;p23"/>
          <p:cNvPicPr preferRelativeResize="0"/>
          <p:nvPr/>
        </p:nvPicPr>
        <p:blipFill>
          <a:blip r:embed="rId4">
            <a:alphaModFix/>
          </a:blip>
          <a:stretch>
            <a:fillRect/>
          </a:stretch>
        </p:blipFill>
        <p:spPr>
          <a:xfrm>
            <a:off x="5070275" y="2531175"/>
            <a:ext cx="3925574" cy="2559150"/>
          </a:xfrm>
          <a:prstGeom prst="rect">
            <a:avLst/>
          </a:prstGeom>
          <a:noFill/>
          <a:ln>
            <a:noFill/>
          </a:ln>
        </p:spPr>
      </p:pic>
      <p:pic>
        <p:nvPicPr>
          <p:cNvPr id="146" name="Google Shape;146;p23"/>
          <p:cNvPicPr preferRelativeResize="0"/>
          <p:nvPr/>
        </p:nvPicPr>
        <p:blipFill>
          <a:blip r:embed="rId5">
            <a:alphaModFix/>
          </a:blip>
          <a:stretch>
            <a:fillRect/>
          </a:stretch>
        </p:blipFill>
        <p:spPr>
          <a:xfrm>
            <a:off x="330600" y="1416450"/>
            <a:ext cx="4483075" cy="2310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